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7" r:id="rId2"/>
    <p:sldId id="661" r:id="rId3"/>
    <p:sldId id="662" r:id="rId4"/>
    <p:sldId id="663" r:id="rId5"/>
    <p:sldId id="664" r:id="rId6"/>
    <p:sldId id="571" r:id="rId7"/>
    <p:sldId id="665" r:id="rId8"/>
    <p:sldId id="666" r:id="rId9"/>
    <p:sldId id="667" r:id="rId10"/>
    <p:sldId id="668" r:id="rId11"/>
    <p:sldId id="669" r:id="rId12"/>
    <p:sldId id="670" r:id="rId13"/>
    <p:sldId id="671" r:id="rId14"/>
    <p:sldId id="674" r:id="rId15"/>
    <p:sldId id="675" r:id="rId16"/>
    <p:sldId id="672" r:id="rId17"/>
    <p:sldId id="676" r:id="rId18"/>
    <p:sldId id="678" r:id="rId19"/>
    <p:sldId id="677" r:id="rId20"/>
    <p:sldId id="679" r:id="rId21"/>
    <p:sldId id="680" r:id="rId22"/>
    <p:sldId id="681" r:id="rId23"/>
    <p:sldId id="682" r:id="rId24"/>
    <p:sldId id="673" r:id="rId25"/>
    <p:sldId id="683" r:id="rId26"/>
    <p:sldId id="660" r:id="rId27"/>
    <p:sldId id="620" r:id="rId28"/>
    <p:sldId id="368" r:id="rId2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763F"/>
    <a:srgbClr val="FFBB4C"/>
    <a:srgbClr val="612E5C"/>
    <a:srgbClr val="0D2C7D"/>
    <a:srgbClr val="664CD0"/>
    <a:srgbClr val="414A7B"/>
    <a:srgbClr val="00A500"/>
    <a:srgbClr val="0080BD"/>
    <a:srgbClr val="FFF04C"/>
    <a:srgbClr val="00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64" autoAdjust="0"/>
    <p:restoredTop sz="88592" autoAdjust="0"/>
  </p:normalViewPr>
  <p:slideViewPr>
    <p:cSldViewPr snapToGrid="0" snapToObjects="1">
      <p:cViewPr varScale="1">
        <p:scale>
          <a:sx n="109" d="100"/>
          <a:sy n="109" d="100"/>
        </p:scale>
        <p:origin x="178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88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1.png>
</file>

<file path=ppt/media/image12.png>
</file>

<file path=ppt/media/image13.png>
</file>

<file path=ppt/media/image16.jpeg>
</file>

<file path=ppt/media/image17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1.jpe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BC577-F273-2944-960E-226BB40CECEC}" type="datetimeFigureOut">
              <a:rPr lang="de-DE" smtClean="0"/>
              <a:t>12.11.21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17879-3130-4149-9548-16C139CB85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492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7892A9-BC2E-4942-B2DD-CA5E5ED2B6ED}" type="slidenum">
              <a:rPr lang="de-DE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1202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17879-3130-4149-9548-16C139CB85E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021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17879-3130-4149-9548-16C139CB85E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904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17879-3130-4149-9548-16C139CB85E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625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Open </a:t>
            </a:r>
            <a:r>
              <a:rPr lang="de-DE" dirty="0" err="1"/>
              <a:t>source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Flexibly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adapt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species</a:t>
            </a:r>
            <a:r>
              <a:rPr lang="de-DE" dirty="0"/>
              <a:t>, </a:t>
            </a:r>
            <a:r>
              <a:rPr lang="de-DE" dirty="0" err="1"/>
              <a:t>system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region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Facilitate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optimisation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comparison</a:t>
            </a:r>
            <a:r>
              <a:rPr lang="de-DE" dirty="0"/>
              <a:t>,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Integrate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monitoring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Facilitate</a:t>
            </a:r>
            <a:r>
              <a:rPr lang="de-DE" dirty="0"/>
              <a:t> </a:t>
            </a:r>
            <a:r>
              <a:rPr lang="de-DE" dirty="0" err="1"/>
              <a:t>transparency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collaboration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Enable</a:t>
            </a:r>
            <a:r>
              <a:rPr lang="de-DE" dirty="0"/>
              <a:t> </a:t>
            </a:r>
            <a:r>
              <a:rPr lang="de-DE" dirty="0" err="1"/>
              <a:t>cost-effective</a:t>
            </a:r>
            <a:r>
              <a:rPr lang="de-DE" dirty="0"/>
              <a:t> design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management</a:t>
            </a:r>
            <a:r>
              <a:rPr lang="de-DE" dirty="0"/>
              <a:t> </a:t>
            </a:r>
            <a:r>
              <a:rPr lang="de-DE" dirty="0" err="1"/>
              <a:t>solutions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5B32E-4F24-654C-8535-6EAAA6938F2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46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el 1"/>
          <p:cNvSpPr>
            <a:spLocks noGrp="1"/>
          </p:cNvSpPr>
          <p:nvPr>
            <p:ph type="ctrTitle"/>
          </p:nvPr>
        </p:nvSpPr>
        <p:spPr>
          <a:xfrm>
            <a:off x="685800" y="2420888"/>
            <a:ext cx="7772400" cy="2182688"/>
          </a:xfrm>
        </p:spPr>
        <p:txBody>
          <a:bodyPr/>
          <a:lstStyle>
            <a:lvl1pPr algn="ctr"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24" name="Untertitel 2"/>
          <p:cNvSpPr>
            <a:spLocks noGrp="1"/>
          </p:cNvSpPr>
          <p:nvPr>
            <p:ph type="subTitle" idx="1"/>
          </p:nvPr>
        </p:nvSpPr>
        <p:spPr>
          <a:xfrm>
            <a:off x="1371600" y="4700736"/>
            <a:ext cx="6400800" cy="1752600"/>
          </a:xfrm>
        </p:spPr>
        <p:txBody>
          <a:bodyPr/>
          <a:lstStyle>
            <a:lvl1pPr marL="0" indent="0" algn="ctr">
              <a:buNone/>
              <a:defRPr baseline="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pic>
        <p:nvPicPr>
          <p:cNvPr id="2" name="Bild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6933" y="-3092"/>
            <a:ext cx="1836000" cy="183600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19067" y="0"/>
            <a:ext cx="1836000" cy="18360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55067" y="0"/>
            <a:ext cx="1836000" cy="1836000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327067" y="0"/>
            <a:ext cx="1836000" cy="18360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491067" y="0"/>
            <a:ext cx="1836000" cy="18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26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1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978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06906"/>
            <a:ext cx="8229599" cy="504297"/>
          </a:xfrm>
          <a:prstGeom prst="rect">
            <a:avLst/>
          </a:prstGeom>
        </p:spPr>
        <p:txBody>
          <a:bodyPr/>
          <a:lstStyle/>
          <a:p>
            <a:r>
              <a:rPr lang="de-CH" dirty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236134"/>
            <a:ext cx="8229600" cy="489003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011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203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175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723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231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42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916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1CFE587-2ACA-0A47-B6C9-07DC7EF10294}" type="datetimeFigureOut">
              <a:rPr lang="de-DE">
                <a:solidFill>
                  <a:prstClr val="black"/>
                </a:solidFill>
                <a:latin typeface="Calibri"/>
              </a:rPr>
              <a:pPr/>
              <a:t>12.11.21</a:t>
            </a:fld>
            <a:endParaRPr lang="de-DE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>
              <a:solidFill>
                <a:prstClr val="black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DF3142-1E50-2747-B73F-771E456EFE9B}" type="slidenum">
              <a:rPr lang="de-DE" smtClean="0">
                <a:solidFill>
                  <a:prstClr val="black"/>
                </a:solidFill>
              </a:rPr>
              <a:pPr/>
              <a:t>‹Nr.›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998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98638"/>
            <a:ext cx="8047038" cy="4221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22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11656"/>
            <a:ext cx="8047038" cy="667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Mastertitelformat bearbeiten</a:t>
            </a:r>
          </a:p>
        </p:txBody>
      </p:sp>
      <p:sp>
        <p:nvSpPr>
          <p:cNvPr id="23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90600" y="6427788"/>
            <a:ext cx="7467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de-CH" dirty="0">
              <a:solidFill>
                <a:prstClr val="black"/>
              </a:solidFill>
            </a:endParaRPr>
          </a:p>
        </p:txBody>
      </p:sp>
      <p:sp>
        <p:nvSpPr>
          <p:cNvPr id="24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924800" y="6427788"/>
            <a:ext cx="1066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Arial" charset="0"/>
              </a:defRPr>
            </a:lvl1pPr>
          </a:lstStyle>
          <a:p>
            <a:pPr>
              <a:defRPr/>
            </a:pPr>
            <a:fld id="{C05F0C36-6796-DE4F-B10D-B64F3371860F}" type="slidenum">
              <a:rPr lang="de-CH">
                <a:solidFill>
                  <a:prstClr val="black"/>
                </a:solidFill>
              </a:rPr>
              <a:pPr>
                <a:defRPr/>
              </a:pPr>
              <a:t>‹Nr.›</a:t>
            </a:fld>
            <a:endParaRPr lang="de-CH">
              <a:solidFill>
                <a:prstClr val="black"/>
              </a:solidFill>
            </a:endParaRPr>
          </a:p>
        </p:txBody>
      </p:sp>
      <p:sp>
        <p:nvSpPr>
          <p:cNvPr id="5" name="Rechteck 4"/>
          <p:cNvSpPr/>
          <p:nvPr userDrawn="1"/>
        </p:nvSpPr>
        <p:spPr>
          <a:xfrm>
            <a:off x="0" y="863601"/>
            <a:ext cx="5617600" cy="10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26238CA-9DB1-4845-A2FD-F74E0D21D53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57411" y="111920"/>
            <a:ext cx="834189" cy="89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77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amariszurell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16365" y="2574565"/>
            <a:ext cx="7480249" cy="1470025"/>
          </a:xfrm>
        </p:spPr>
        <p:txBody>
          <a:bodyPr/>
          <a:lstStyle/>
          <a:p>
            <a:r>
              <a:rPr lang="de-CH" sz="4000" dirty="0"/>
              <a:t>Individual-</a:t>
            </a:r>
            <a:r>
              <a:rPr lang="de-CH" sz="4000" dirty="0" err="1"/>
              <a:t>based</a:t>
            </a:r>
            <a:r>
              <a:rPr lang="de-CH" sz="4000" dirty="0"/>
              <a:t> </a:t>
            </a:r>
            <a:r>
              <a:rPr lang="de-CH" sz="4000" dirty="0" err="1"/>
              <a:t>modelling</a:t>
            </a:r>
            <a:r>
              <a:rPr lang="de-CH" sz="4000" dirty="0"/>
              <a:t> in </a:t>
            </a:r>
            <a:r>
              <a:rPr lang="de-CH" sz="4000" dirty="0" err="1"/>
              <a:t>RangeShiftR</a:t>
            </a:r>
            <a:endParaRPr lang="de-DE" sz="4000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4294967295"/>
          </p:nvPr>
        </p:nvSpPr>
        <p:spPr>
          <a:xfrm>
            <a:off x="239059" y="4779560"/>
            <a:ext cx="8680823" cy="1348221"/>
          </a:xfrm>
          <a:noFill/>
        </p:spPr>
        <p:txBody>
          <a:bodyPr/>
          <a:lstStyle/>
          <a:p>
            <a:pPr marL="0" indent="0" algn="ctr">
              <a:buNone/>
            </a:pPr>
            <a:r>
              <a:rPr lang="de-DE" sz="2400" b="1" dirty="0"/>
              <a:t>Damaris Zurell, Anne Malchow</a:t>
            </a:r>
          </a:p>
          <a:p>
            <a:pPr marL="0" indent="0" algn="ctr">
              <a:buNone/>
            </a:pPr>
            <a:r>
              <a:rPr lang="de-DE" sz="2400" dirty="0">
                <a:hlinkClick r:id="rId3"/>
              </a:rPr>
              <a:t>https://damariszurell.github.io</a:t>
            </a:r>
            <a:endParaRPr lang="de-DE" sz="2400" dirty="0"/>
          </a:p>
          <a:p>
            <a:pPr marL="0" indent="0" algn="ctr">
              <a:buNone/>
            </a:pPr>
            <a:r>
              <a:rPr lang="de-CH" sz="2400" dirty="0"/>
              <a:t>@</a:t>
            </a:r>
            <a:r>
              <a:rPr lang="de-CH" sz="2400" dirty="0" err="1"/>
              <a:t>ZurellLab</a:t>
            </a:r>
            <a:endParaRPr lang="de-DE" sz="24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de-DE" sz="24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de-DE" sz="2400" dirty="0"/>
          </a:p>
          <a:p>
            <a:pPr marL="0" indent="0" algn="ctr">
              <a:buNone/>
            </a:pP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6317042" y="6611779"/>
            <a:ext cx="2882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</a:t>
            </a:r>
            <a:r>
              <a:rPr lang="de-DE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from</a:t>
            </a:r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www.undekade-biologischevielfalt.de</a:t>
            </a:r>
            <a:endParaRPr lang="de-DE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1460D54-D259-F844-95B4-99F053950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05" y="5503536"/>
            <a:ext cx="1161385" cy="1248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ildergebnis für twitter icon">
            <a:extLst>
              <a:ext uri="{FF2B5EF4-FFF2-40B4-BE49-F238E27FC236}">
                <a16:creationId xmlns:a16="http://schemas.microsoft.com/office/drawing/2014/main" id="{FCE2DFA9-265D-D046-93FD-0BF643F2F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81827" y="5673367"/>
            <a:ext cx="447523" cy="36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781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FFE2E8-A67B-4B4A-A49D-0EC01E91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79303E-9F6F-C748-B9BB-6855D4E74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Natal/juvenile </a:t>
            </a:r>
            <a:r>
              <a:rPr lang="de-DE" dirty="0" err="1"/>
              <a:t>dispersal</a:t>
            </a:r>
            <a:r>
              <a:rPr lang="de-DE" dirty="0"/>
              <a:t>: </a:t>
            </a:r>
            <a:r>
              <a:rPr lang="de-DE" dirty="0" err="1"/>
              <a:t>spatial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individuals</a:t>
            </a:r>
            <a:r>
              <a:rPr lang="de-DE" dirty="0"/>
              <a:t>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birth</a:t>
            </a:r>
            <a:r>
              <a:rPr lang="de-DE" dirty="0"/>
              <a:t> </a:t>
            </a:r>
            <a:r>
              <a:rPr lang="de-DE" dirty="0" err="1"/>
              <a:t>location</a:t>
            </a:r>
            <a:endParaRPr lang="de-DE" dirty="0"/>
          </a:p>
          <a:p>
            <a:pPr lvl="1"/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kin</a:t>
            </a:r>
            <a:r>
              <a:rPr lang="de-DE" dirty="0"/>
              <a:t> </a:t>
            </a:r>
            <a:r>
              <a:rPr lang="de-DE" dirty="0" err="1"/>
              <a:t>competition</a:t>
            </a:r>
            <a:r>
              <a:rPr lang="de-DE" dirty="0"/>
              <a:t>, </a:t>
            </a:r>
            <a:r>
              <a:rPr lang="de-DE" dirty="0" err="1"/>
              <a:t>exploit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resources</a:t>
            </a:r>
            <a:endParaRPr lang="de-DE" dirty="0"/>
          </a:p>
          <a:p>
            <a:endParaRPr lang="de-DE" dirty="0"/>
          </a:p>
          <a:p>
            <a:r>
              <a:rPr lang="de-DE" dirty="0"/>
              <a:t>Critical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expansion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spatial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Associated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costs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trade-offs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eventual </a:t>
            </a:r>
            <a:r>
              <a:rPr lang="de-DE" dirty="0" err="1"/>
              <a:t>displacement</a:t>
            </a:r>
            <a:r>
              <a:rPr lang="de-DE" dirty="0"/>
              <a:t> </a:t>
            </a:r>
            <a:r>
              <a:rPr lang="de-DE" dirty="0" err="1"/>
              <a:t>distance</a:t>
            </a:r>
            <a:endParaRPr lang="de-DE" dirty="0"/>
          </a:p>
          <a:p>
            <a:pPr lvl="1"/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impacts</a:t>
            </a:r>
            <a:r>
              <a:rPr lang="de-DE" dirty="0"/>
              <a:t> on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genetics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6774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FFE2E8-A67B-4B4A-A49D-0EC01E91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Dispersal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DFA4990-8ED8-9D43-87ED-857F86D355C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691999" y="1207558"/>
            <a:ext cx="5760000" cy="3377520"/>
          </a:xfrm>
          <a:prstGeom prst="rect">
            <a:avLst/>
          </a:prstGeom>
          <a:ln w="0">
            <a:noFill/>
          </a:ln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90F198C-7C1F-0A49-8E84-2659EDB5DFF7}"/>
              </a:ext>
            </a:extLst>
          </p:cNvPr>
          <p:cNvSpPr txBox="1"/>
          <p:nvPr/>
        </p:nvSpPr>
        <p:spPr>
          <a:xfrm>
            <a:off x="288249" y="4772514"/>
            <a:ext cx="85674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(</a:t>
            </a:r>
            <a:r>
              <a:rPr lang="de-DE" b="1" dirty="0" err="1"/>
              <a:t>Left</a:t>
            </a:r>
            <a:r>
              <a:rPr lang="de-DE" dirty="0"/>
              <a:t>) </a:t>
            </a:r>
            <a:r>
              <a:rPr lang="de-DE" dirty="0" err="1"/>
              <a:t>Dispersing</a:t>
            </a:r>
            <a:r>
              <a:rPr lang="de-DE" dirty="0"/>
              <a:t> </a:t>
            </a:r>
            <a:r>
              <a:rPr lang="de-DE" dirty="0" err="1"/>
              <a:t>females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Glanville</a:t>
            </a:r>
            <a:r>
              <a:rPr lang="de-DE" dirty="0"/>
              <a:t> </a:t>
            </a:r>
            <a:r>
              <a:rPr lang="de-DE" dirty="0" err="1"/>
              <a:t>fritillary</a:t>
            </a:r>
            <a:r>
              <a:rPr lang="de-DE" dirty="0"/>
              <a:t>, </a:t>
            </a:r>
            <a:r>
              <a:rPr lang="de-DE" dirty="0" err="1"/>
              <a:t>Melitaea</a:t>
            </a:r>
            <a:r>
              <a:rPr lang="de-DE" dirty="0"/>
              <a:t> </a:t>
            </a:r>
            <a:r>
              <a:rPr lang="de-DE" dirty="0" err="1"/>
              <a:t>cinxia</a:t>
            </a:r>
            <a:r>
              <a:rPr lang="de-DE" dirty="0"/>
              <a:t>,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flight</a:t>
            </a:r>
            <a:r>
              <a:rPr lang="de-DE" dirty="0"/>
              <a:t> </a:t>
            </a:r>
            <a:r>
              <a:rPr lang="de-DE" dirty="0" err="1"/>
              <a:t>metabolic</a:t>
            </a:r>
            <a:r>
              <a:rPr lang="de-DE" dirty="0"/>
              <a:t> rate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fecund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sedentary</a:t>
            </a:r>
            <a:r>
              <a:rPr lang="de-DE" dirty="0"/>
              <a:t> </a:t>
            </a:r>
            <a:r>
              <a:rPr lang="de-DE" dirty="0" err="1"/>
              <a:t>ones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(</a:t>
            </a:r>
            <a:r>
              <a:rPr lang="de-DE" b="1" dirty="0" err="1"/>
              <a:t>Right</a:t>
            </a:r>
            <a:r>
              <a:rPr lang="de-DE" dirty="0"/>
              <a:t>) In </a:t>
            </a:r>
            <a:r>
              <a:rPr lang="de-DE" dirty="0" err="1"/>
              <a:t>Siberian</a:t>
            </a:r>
            <a:r>
              <a:rPr lang="de-DE" dirty="0"/>
              <a:t> </a:t>
            </a:r>
            <a:r>
              <a:rPr lang="de-DE" dirty="0" err="1"/>
              <a:t>jays</a:t>
            </a:r>
            <a:r>
              <a:rPr lang="de-DE" dirty="0"/>
              <a:t>, </a:t>
            </a:r>
            <a:r>
              <a:rPr lang="de-DE" dirty="0" err="1"/>
              <a:t>Perisoreus</a:t>
            </a:r>
            <a:r>
              <a:rPr lang="de-DE" dirty="0"/>
              <a:t> </a:t>
            </a:r>
            <a:r>
              <a:rPr lang="de-DE" dirty="0" err="1"/>
              <a:t>infaustus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subordinate</a:t>
            </a:r>
            <a:r>
              <a:rPr lang="de-DE" dirty="0"/>
              <a:t> </a:t>
            </a:r>
            <a:r>
              <a:rPr lang="de-DE" dirty="0" err="1"/>
              <a:t>individuals</a:t>
            </a:r>
            <a:r>
              <a:rPr lang="de-DE" dirty="0"/>
              <a:t> disperse, </a:t>
            </a:r>
            <a:r>
              <a:rPr lang="de-DE" dirty="0" err="1"/>
              <a:t>whereas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heavier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dominant </a:t>
            </a:r>
            <a:r>
              <a:rPr lang="de-DE" dirty="0" err="1"/>
              <a:t>remain</a:t>
            </a:r>
            <a:r>
              <a:rPr lang="de-DE" dirty="0"/>
              <a:t> in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natal</a:t>
            </a:r>
            <a:r>
              <a:rPr lang="de-DE" dirty="0"/>
              <a:t> </a:t>
            </a:r>
            <a:r>
              <a:rPr lang="de-DE" dirty="0" err="1"/>
              <a:t>territories</a:t>
            </a:r>
            <a:r>
              <a:rPr lang="de-DE" dirty="0"/>
              <a:t>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4AE5662-06A1-4A4F-9DED-60EB4E49B2D1}"/>
              </a:ext>
            </a:extLst>
          </p:cNvPr>
          <p:cNvSpPr txBox="1"/>
          <p:nvPr/>
        </p:nvSpPr>
        <p:spPr>
          <a:xfrm>
            <a:off x="6158887" y="6611779"/>
            <a:ext cx="29851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Kokko</a:t>
            </a:r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&amp; López-</a:t>
            </a:r>
            <a:r>
              <a:rPr lang="de-DE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Sepulcre</a:t>
            </a:r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(2006) Science 313: 789-791.</a:t>
            </a:r>
          </a:p>
        </p:txBody>
      </p:sp>
    </p:spTree>
    <p:extLst>
      <p:ext uri="{BB962C8B-B14F-4D97-AF65-F5344CB8AC3E}">
        <p14:creationId xmlns:p14="http://schemas.microsoft.com/office/powerpoint/2010/main" val="563409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pic>
        <p:nvPicPr>
          <p:cNvPr id="18" name="Inhaltsplatzhalter 17" descr="Kennzeichen Silhouette">
            <a:extLst>
              <a:ext uri="{FF2B5EF4-FFF2-40B4-BE49-F238E27FC236}">
                <a16:creationId xmlns:a16="http://schemas.microsoft.com/office/drawing/2014/main" id="{233C3527-33F5-454C-901C-436C717DE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8843" y="4690339"/>
            <a:ext cx="613957" cy="613957"/>
          </a:xfrm>
        </p:spPr>
      </p:pic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9FE732-80F1-3D48-9B53-C63EFB1B5941}"/>
              </a:ext>
            </a:extLst>
          </p:cNvPr>
          <p:cNvSpPr txBox="1"/>
          <p:nvPr/>
        </p:nvSpPr>
        <p:spPr>
          <a:xfrm>
            <a:off x="4970576" y="2547282"/>
            <a:ext cx="3919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natal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(</a:t>
            </a:r>
            <a:r>
              <a:rPr lang="de-DE" dirty="0" err="1"/>
              <a:t>area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born</a:t>
            </a:r>
            <a:r>
              <a:rPr lang="de-DE" dirty="0"/>
              <a:t>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2C6F947-89F4-9F47-813F-9417EFB7788B}"/>
              </a:ext>
            </a:extLst>
          </p:cNvPr>
          <p:cNvSpPr txBox="1"/>
          <p:nvPr/>
        </p:nvSpPr>
        <p:spPr>
          <a:xfrm>
            <a:off x="4970576" y="4738388"/>
            <a:ext cx="3510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Establish</a:t>
            </a:r>
            <a:r>
              <a:rPr lang="de-DE" dirty="0"/>
              <a:t> in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habitat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/</a:t>
            </a:r>
            <a:r>
              <a:rPr lang="de-DE" dirty="0" err="1"/>
              <a:t>area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AD6783-E72B-4447-B655-FA5991FD1A55}"/>
              </a:ext>
            </a:extLst>
          </p:cNvPr>
          <p:cNvSpPr txBox="1"/>
          <p:nvPr/>
        </p:nvSpPr>
        <p:spPr>
          <a:xfrm>
            <a:off x="4970576" y="3719945"/>
            <a:ext cx="3379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Movement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landscape</a:t>
            </a:r>
            <a:endParaRPr lang="de-DE" dirty="0"/>
          </a:p>
        </p:txBody>
      </p:sp>
      <p:pic>
        <p:nvPicPr>
          <p:cNvPr id="1026" name="Picture 2" descr="Bird free icon">
            <a:extLst>
              <a:ext uri="{FF2B5EF4-FFF2-40B4-BE49-F238E27FC236}">
                <a16:creationId xmlns:a16="http://schemas.microsoft.com/office/drawing/2014/main" id="{6849C0E3-30B2-EA40-9691-B5154CE70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28" y="2547282"/>
            <a:ext cx="613957" cy="61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noun_process_3355087.svg" descr="Created with Sketch.">
            <a:extLst>
              <a:ext uri="{FF2B5EF4-FFF2-40B4-BE49-F238E27FC236}">
                <a16:creationId xmlns:a16="http://schemas.microsoft.com/office/drawing/2014/main" id="{D808A6B0-91C8-0D44-A959-DD6DF13577BE}"/>
              </a:ext>
            </a:extLst>
          </p:cNvPr>
          <p:cNvPicPr/>
          <p:nvPr/>
        </p:nvPicPr>
        <p:blipFill>
          <a:blip r:embed="rId5"/>
          <a:srcRect b="15254"/>
          <a:stretch/>
        </p:blipFill>
        <p:spPr>
          <a:xfrm>
            <a:off x="1258843" y="3429000"/>
            <a:ext cx="581400" cy="7473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4155109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571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9FE732-80F1-3D48-9B53-C63EFB1B5941}"/>
              </a:ext>
            </a:extLst>
          </p:cNvPr>
          <p:cNvSpPr txBox="1"/>
          <p:nvPr/>
        </p:nvSpPr>
        <p:spPr>
          <a:xfrm>
            <a:off x="4970576" y="2547282"/>
            <a:ext cx="403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natal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(</a:t>
            </a:r>
            <a:r>
              <a:rPr lang="de-DE" dirty="0" err="1"/>
              <a:t>area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born</a:t>
            </a:r>
            <a:r>
              <a:rPr lang="de-DE" dirty="0"/>
              <a:t>)</a:t>
            </a:r>
          </a:p>
        </p:txBody>
      </p:sp>
      <p:pic>
        <p:nvPicPr>
          <p:cNvPr id="1026" name="Picture 2" descr="Bird free icon">
            <a:extLst>
              <a:ext uri="{FF2B5EF4-FFF2-40B4-BE49-F238E27FC236}">
                <a16:creationId xmlns:a16="http://schemas.microsoft.com/office/drawing/2014/main" id="{6849C0E3-30B2-EA40-9691-B5154CE70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28" y="2547282"/>
            <a:ext cx="613957" cy="61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669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571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9FE732-80F1-3D48-9B53-C63EFB1B5941}"/>
              </a:ext>
            </a:extLst>
          </p:cNvPr>
          <p:cNvSpPr txBox="1"/>
          <p:nvPr/>
        </p:nvSpPr>
        <p:spPr>
          <a:xfrm>
            <a:off x="5071164" y="1160237"/>
            <a:ext cx="4037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Emigration </a:t>
            </a:r>
            <a:r>
              <a:rPr lang="de-DE" b="1" dirty="0" err="1"/>
              <a:t>probability</a:t>
            </a:r>
            <a:r>
              <a:rPr lang="de-DE" b="1" dirty="0"/>
              <a:t>:</a:t>
            </a:r>
            <a:endParaRPr lang="de-DE" dirty="0"/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an individual will </a:t>
            </a:r>
            <a:r>
              <a:rPr lang="de-DE" dirty="0" err="1"/>
              <a:t>leave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natal</a:t>
            </a:r>
            <a:r>
              <a:rPr lang="de-DE" dirty="0"/>
              <a:t> 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present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density-dependent</a:t>
            </a:r>
            <a:endParaRPr lang="de-DE" dirty="0"/>
          </a:p>
        </p:txBody>
      </p:sp>
      <p:pic>
        <p:nvPicPr>
          <p:cNvPr id="1026" name="Picture 2" descr="Bird free icon">
            <a:extLst>
              <a:ext uri="{FF2B5EF4-FFF2-40B4-BE49-F238E27FC236}">
                <a16:creationId xmlns:a16="http://schemas.microsoft.com/office/drawing/2014/main" id="{6849C0E3-30B2-EA40-9691-B5154CE70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28" y="2547282"/>
            <a:ext cx="613957" cy="61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erade Verbindung 18">
            <a:extLst>
              <a:ext uri="{FF2B5EF4-FFF2-40B4-BE49-F238E27FC236}">
                <a16:creationId xmlns:a16="http://schemas.microsoft.com/office/drawing/2014/main" id="{5FCF0E29-E638-9748-9517-B3AD9D9D7064}"/>
              </a:ext>
            </a:extLst>
          </p:cNvPr>
          <p:cNvSpPr/>
          <p:nvPr/>
        </p:nvSpPr>
        <p:spPr>
          <a:xfrm>
            <a:off x="5525207" y="4380568"/>
            <a:ext cx="2520000" cy="0"/>
          </a:xfrm>
          <a:prstGeom prst="line">
            <a:avLst/>
          </a:prstGeom>
          <a:ln w="14400">
            <a:solidFill>
              <a:srgbClr val="001326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Gerade Verbindung 19">
            <a:extLst>
              <a:ext uri="{FF2B5EF4-FFF2-40B4-BE49-F238E27FC236}">
                <a16:creationId xmlns:a16="http://schemas.microsoft.com/office/drawing/2014/main" id="{DFB1427C-1768-F34A-A87A-E2D23954F251}"/>
              </a:ext>
            </a:extLst>
          </p:cNvPr>
          <p:cNvSpPr/>
          <p:nvPr/>
        </p:nvSpPr>
        <p:spPr>
          <a:xfrm flipV="1">
            <a:off x="5917607" y="3336568"/>
            <a:ext cx="0" cy="1224000"/>
          </a:xfrm>
          <a:prstGeom prst="line">
            <a:avLst/>
          </a:prstGeom>
          <a:ln w="14400">
            <a:solidFill>
              <a:srgbClr val="001326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Textfeld 46_11">
            <a:extLst>
              <a:ext uri="{FF2B5EF4-FFF2-40B4-BE49-F238E27FC236}">
                <a16:creationId xmlns:a16="http://schemas.microsoft.com/office/drawing/2014/main" id="{53ED3641-A191-1B4D-B881-D4EBACFA0FA8}"/>
              </a:ext>
            </a:extLst>
          </p:cNvPr>
          <p:cNvSpPr/>
          <p:nvPr/>
        </p:nvSpPr>
        <p:spPr>
          <a:xfrm>
            <a:off x="5417207" y="3084208"/>
            <a:ext cx="536400" cy="317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500" b="0" strike="noStrike" spc="-1">
                <a:solidFill>
                  <a:srgbClr val="052D51"/>
                </a:solidFill>
                <a:latin typeface="TeX Gyre Heros"/>
              </a:rPr>
              <a:t>p</a:t>
            </a:r>
            <a:r>
              <a:rPr lang="de-DE" sz="1400" b="0" strike="noStrike" spc="-1" baseline="-8000">
                <a:solidFill>
                  <a:srgbClr val="052D51"/>
                </a:solidFill>
                <a:latin typeface="TeX Gyre Heros"/>
              </a:rPr>
              <a:t>Emig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2" name="Textfeld 46_12">
            <a:extLst>
              <a:ext uri="{FF2B5EF4-FFF2-40B4-BE49-F238E27FC236}">
                <a16:creationId xmlns:a16="http://schemas.microsoft.com/office/drawing/2014/main" id="{A8D07DBF-D135-8B48-BDB7-C049FEC3574C}"/>
              </a:ext>
            </a:extLst>
          </p:cNvPr>
          <p:cNvSpPr/>
          <p:nvPr/>
        </p:nvSpPr>
        <p:spPr>
          <a:xfrm>
            <a:off x="7976807" y="4344568"/>
            <a:ext cx="53640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400" b="0" strike="noStrike" spc="-1">
                <a:solidFill>
                  <a:srgbClr val="052D51"/>
                </a:solidFill>
                <a:latin typeface="TeX Gyre Heros"/>
              </a:rPr>
              <a:t>N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3" name="Freihandform 22">
            <a:extLst>
              <a:ext uri="{FF2B5EF4-FFF2-40B4-BE49-F238E27FC236}">
                <a16:creationId xmlns:a16="http://schemas.microsoft.com/office/drawing/2014/main" id="{0CD80D84-5AB3-3B4A-8D94-9258DE37720D}"/>
              </a:ext>
            </a:extLst>
          </p:cNvPr>
          <p:cNvSpPr/>
          <p:nvPr/>
        </p:nvSpPr>
        <p:spPr>
          <a:xfrm>
            <a:off x="5885207" y="3624208"/>
            <a:ext cx="1836000" cy="721440"/>
          </a:xfrm>
          <a:custGeom>
            <a:avLst/>
            <a:gdLst/>
            <a:ahLst/>
            <a:cxnLst/>
            <a:rect l="0" t="0" r="r" b="b"/>
            <a:pathLst>
              <a:path w="5101" h="2191">
                <a:moveTo>
                  <a:pt x="0" y="2096"/>
                </a:moveTo>
                <a:cubicBezTo>
                  <a:pt x="683" y="1967"/>
                  <a:pt x="2233" y="2190"/>
                  <a:pt x="2551" y="1095"/>
                </a:cubicBezTo>
                <a:cubicBezTo>
                  <a:pt x="2867" y="0"/>
                  <a:pt x="5100" y="94"/>
                  <a:pt x="5100" y="94"/>
                </a:cubicBezTo>
              </a:path>
            </a:pathLst>
          </a:custGeom>
          <a:ln w="14400">
            <a:solidFill>
              <a:srgbClr val="001326"/>
            </a:solidFill>
            <a:round/>
          </a:ln>
        </p:spPr>
      </p:sp>
      <p:sp>
        <p:nvSpPr>
          <p:cNvPr id="24" name="Gerade Verbindung 23">
            <a:extLst>
              <a:ext uri="{FF2B5EF4-FFF2-40B4-BE49-F238E27FC236}">
                <a16:creationId xmlns:a16="http://schemas.microsoft.com/office/drawing/2014/main" id="{63B02BFC-72C2-CB4F-A4E2-5D729EDD875F}"/>
              </a:ext>
            </a:extLst>
          </p:cNvPr>
          <p:cNvSpPr/>
          <p:nvPr/>
        </p:nvSpPr>
        <p:spPr>
          <a:xfrm>
            <a:off x="5777207" y="3588568"/>
            <a:ext cx="2088000" cy="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63531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571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9FE732-80F1-3D48-9B53-C63EFB1B5941}"/>
              </a:ext>
            </a:extLst>
          </p:cNvPr>
          <p:cNvSpPr txBox="1"/>
          <p:nvPr/>
        </p:nvSpPr>
        <p:spPr>
          <a:xfrm>
            <a:off x="5071164" y="1160237"/>
            <a:ext cx="4037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Emigration </a:t>
            </a:r>
            <a:r>
              <a:rPr lang="de-DE" b="1" dirty="0" err="1"/>
              <a:t>probability</a:t>
            </a:r>
            <a:r>
              <a:rPr lang="de-DE" b="1" dirty="0"/>
              <a:t>:</a:t>
            </a:r>
            <a:endParaRPr lang="de-DE" dirty="0"/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an individual will </a:t>
            </a:r>
            <a:r>
              <a:rPr lang="de-DE" dirty="0" err="1"/>
              <a:t>leave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natal</a:t>
            </a:r>
            <a:r>
              <a:rPr lang="de-DE" dirty="0"/>
              <a:t> 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present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density-dependent</a:t>
            </a:r>
            <a:endParaRPr lang="de-DE" dirty="0"/>
          </a:p>
        </p:txBody>
      </p:sp>
      <p:pic>
        <p:nvPicPr>
          <p:cNvPr id="1026" name="Picture 2" descr="Bird free icon">
            <a:extLst>
              <a:ext uri="{FF2B5EF4-FFF2-40B4-BE49-F238E27FC236}">
                <a16:creationId xmlns:a16="http://schemas.microsoft.com/office/drawing/2014/main" id="{6849C0E3-30B2-EA40-9691-B5154CE70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28" y="2547282"/>
            <a:ext cx="613957" cy="61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erade Verbindung 16">
            <a:extLst>
              <a:ext uri="{FF2B5EF4-FFF2-40B4-BE49-F238E27FC236}">
                <a16:creationId xmlns:a16="http://schemas.microsoft.com/office/drawing/2014/main" id="{A2F7A998-3872-0549-9DD8-5639E00FC8FE}"/>
              </a:ext>
            </a:extLst>
          </p:cNvPr>
          <p:cNvSpPr/>
          <p:nvPr/>
        </p:nvSpPr>
        <p:spPr>
          <a:xfrm>
            <a:off x="5321447" y="4185360"/>
            <a:ext cx="2520000" cy="0"/>
          </a:xfrm>
          <a:prstGeom prst="line">
            <a:avLst/>
          </a:prstGeom>
          <a:ln w="14400">
            <a:solidFill>
              <a:srgbClr val="001326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Gerade Verbindung 17">
            <a:extLst>
              <a:ext uri="{FF2B5EF4-FFF2-40B4-BE49-F238E27FC236}">
                <a16:creationId xmlns:a16="http://schemas.microsoft.com/office/drawing/2014/main" id="{A0C3E193-0306-C347-ABB9-D0F27C550ACF}"/>
              </a:ext>
            </a:extLst>
          </p:cNvPr>
          <p:cNvSpPr/>
          <p:nvPr/>
        </p:nvSpPr>
        <p:spPr>
          <a:xfrm flipV="1">
            <a:off x="5713847" y="3141360"/>
            <a:ext cx="0" cy="1224000"/>
          </a:xfrm>
          <a:prstGeom prst="line">
            <a:avLst/>
          </a:prstGeom>
          <a:ln w="14400">
            <a:solidFill>
              <a:srgbClr val="001326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Textfeld 46_25">
            <a:extLst>
              <a:ext uri="{FF2B5EF4-FFF2-40B4-BE49-F238E27FC236}">
                <a16:creationId xmlns:a16="http://schemas.microsoft.com/office/drawing/2014/main" id="{33EF62DD-56B6-FD4B-B244-DC2FF6F3BE71}"/>
              </a:ext>
            </a:extLst>
          </p:cNvPr>
          <p:cNvSpPr/>
          <p:nvPr/>
        </p:nvSpPr>
        <p:spPr>
          <a:xfrm>
            <a:off x="5357447" y="2817000"/>
            <a:ext cx="536400" cy="317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500" b="0" strike="noStrike" spc="-1">
                <a:solidFill>
                  <a:srgbClr val="052D51"/>
                </a:solidFill>
                <a:latin typeface="TeX Gyre Heros"/>
              </a:rPr>
              <a:t>p</a:t>
            </a:r>
            <a:r>
              <a:rPr lang="de-DE" sz="1400" b="0" strike="noStrike" spc="-1" baseline="-8000">
                <a:solidFill>
                  <a:srgbClr val="052D51"/>
                </a:solidFill>
                <a:latin typeface="TeX Gyre Heros"/>
              </a:rPr>
              <a:t>Emig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6" name="Textfeld 46_26">
            <a:extLst>
              <a:ext uri="{FF2B5EF4-FFF2-40B4-BE49-F238E27FC236}">
                <a16:creationId xmlns:a16="http://schemas.microsoft.com/office/drawing/2014/main" id="{6B13CBBD-6291-3F4F-8D34-7B60B100B7B0}"/>
              </a:ext>
            </a:extLst>
          </p:cNvPr>
          <p:cNvSpPr/>
          <p:nvPr/>
        </p:nvSpPr>
        <p:spPr>
          <a:xfrm>
            <a:off x="7773047" y="4149360"/>
            <a:ext cx="53640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400" b="0" strike="noStrike" spc="-1">
                <a:solidFill>
                  <a:srgbClr val="052D51"/>
                </a:solidFill>
                <a:latin typeface="TeX Gyre Heros"/>
              </a:rPr>
              <a:t>N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7" name="Freihandform 26">
            <a:extLst>
              <a:ext uri="{FF2B5EF4-FFF2-40B4-BE49-F238E27FC236}">
                <a16:creationId xmlns:a16="http://schemas.microsoft.com/office/drawing/2014/main" id="{9AB77473-6B5E-9447-89CF-64E587051EB3}"/>
              </a:ext>
            </a:extLst>
          </p:cNvPr>
          <p:cNvSpPr/>
          <p:nvPr/>
        </p:nvSpPr>
        <p:spPr>
          <a:xfrm>
            <a:off x="5681447" y="3429000"/>
            <a:ext cx="1836000" cy="721440"/>
          </a:xfrm>
          <a:custGeom>
            <a:avLst/>
            <a:gdLst/>
            <a:ahLst/>
            <a:cxnLst/>
            <a:rect l="0" t="0" r="r" b="b"/>
            <a:pathLst>
              <a:path w="5101" h="2191">
                <a:moveTo>
                  <a:pt x="0" y="2096"/>
                </a:moveTo>
                <a:cubicBezTo>
                  <a:pt x="683" y="1967"/>
                  <a:pt x="2233" y="2190"/>
                  <a:pt x="2551" y="1095"/>
                </a:cubicBezTo>
                <a:cubicBezTo>
                  <a:pt x="2867" y="0"/>
                  <a:pt x="5100" y="94"/>
                  <a:pt x="5100" y="94"/>
                </a:cubicBezTo>
              </a:path>
            </a:pathLst>
          </a:custGeom>
          <a:ln w="18000">
            <a:solidFill>
              <a:srgbClr val="001326"/>
            </a:solidFill>
            <a:round/>
          </a:ln>
        </p:spPr>
      </p:sp>
      <p:sp>
        <p:nvSpPr>
          <p:cNvPr id="28" name="Gerade Verbindung 27">
            <a:extLst>
              <a:ext uri="{FF2B5EF4-FFF2-40B4-BE49-F238E27FC236}">
                <a16:creationId xmlns:a16="http://schemas.microsoft.com/office/drawing/2014/main" id="{00AA804F-0E36-2B45-8620-35D803F824FF}"/>
              </a:ext>
            </a:extLst>
          </p:cNvPr>
          <p:cNvSpPr/>
          <p:nvPr/>
        </p:nvSpPr>
        <p:spPr>
          <a:xfrm>
            <a:off x="5608007" y="3393360"/>
            <a:ext cx="2088000" cy="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Gerade Verbindung 28">
            <a:extLst>
              <a:ext uri="{FF2B5EF4-FFF2-40B4-BE49-F238E27FC236}">
                <a16:creationId xmlns:a16="http://schemas.microsoft.com/office/drawing/2014/main" id="{D67722CA-7F0E-4041-98A5-92504778076A}"/>
              </a:ext>
            </a:extLst>
          </p:cNvPr>
          <p:cNvSpPr/>
          <p:nvPr/>
        </p:nvSpPr>
        <p:spPr>
          <a:xfrm flipV="1">
            <a:off x="6591527" y="3789360"/>
            <a:ext cx="0" cy="46800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Gerade Verbindung 29">
            <a:extLst>
              <a:ext uri="{FF2B5EF4-FFF2-40B4-BE49-F238E27FC236}">
                <a16:creationId xmlns:a16="http://schemas.microsoft.com/office/drawing/2014/main" id="{43BB20AD-E2C2-374D-BC17-27512C7BEBFB}"/>
              </a:ext>
            </a:extLst>
          </p:cNvPr>
          <p:cNvSpPr/>
          <p:nvPr/>
        </p:nvSpPr>
        <p:spPr>
          <a:xfrm>
            <a:off x="5608007" y="3806640"/>
            <a:ext cx="983520" cy="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Gerade Verbindung 30">
            <a:extLst>
              <a:ext uri="{FF2B5EF4-FFF2-40B4-BE49-F238E27FC236}">
                <a16:creationId xmlns:a16="http://schemas.microsoft.com/office/drawing/2014/main" id="{ED4231DA-C6E5-F642-B21E-76CA8D2797F3}"/>
              </a:ext>
            </a:extLst>
          </p:cNvPr>
          <p:cNvSpPr/>
          <p:nvPr/>
        </p:nvSpPr>
        <p:spPr>
          <a:xfrm>
            <a:off x="5609447" y="3393360"/>
            <a:ext cx="2088000" cy="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Textfeld 46_27">
            <a:extLst>
              <a:ext uri="{FF2B5EF4-FFF2-40B4-BE49-F238E27FC236}">
                <a16:creationId xmlns:a16="http://schemas.microsoft.com/office/drawing/2014/main" id="{42E8E4D9-8650-A54F-A45E-583E146B512C}"/>
              </a:ext>
            </a:extLst>
          </p:cNvPr>
          <p:cNvSpPr/>
          <p:nvPr/>
        </p:nvSpPr>
        <p:spPr>
          <a:xfrm>
            <a:off x="6441047" y="4257360"/>
            <a:ext cx="53640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4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βK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33" name="Textfeld 46_28">
            <a:extLst>
              <a:ext uri="{FF2B5EF4-FFF2-40B4-BE49-F238E27FC236}">
                <a16:creationId xmlns:a16="http://schemas.microsoft.com/office/drawing/2014/main" id="{BA11522C-DBCA-BF43-9CC4-CE20FB28871F}"/>
              </a:ext>
            </a:extLst>
          </p:cNvPr>
          <p:cNvSpPr/>
          <p:nvPr/>
        </p:nvSpPr>
        <p:spPr>
          <a:xfrm>
            <a:off x="5141447" y="3630960"/>
            <a:ext cx="53640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4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D</a:t>
            </a:r>
            <a:r>
              <a:rPr lang="de-DE" sz="1400" b="0" strike="noStrike" spc="-1" baseline="-8000">
                <a:solidFill>
                  <a:srgbClr val="052D51"/>
                </a:solidFill>
                <a:latin typeface="TeX Gyre Heros"/>
                <a:ea typeface="TeX Gyre Heros"/>
              </a:rPr>
              <a:t>0</a:t>
            </a:r>
            <a:r>
              <a:rPr lang="de-DE" sz="14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/2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34" name="Textfeld 46_29">
            <a:extLst>
              <a:ext uri="{FF2B5EF4-FFF2-40B4-BE49-F238E27FC236}">
                <a16:creationId xmlns:a16="http://schemas.microsoft.com/office/drawing/2014/main" id="{CC638B19-ED80-A045-B39F-54BA505C0FC7}"/>
              </a:ext>
            </a:extLst>
          </p:cNvPr>
          <p:cNvSpPr/>
          <p:nvPr/>
        </p:nvSpPr>
        <p:spPr>
          <a:xfrm>
            <a:off x="5213447" y="3234960"/>
            <a:ext cx="53640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4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D</a:t>
            </a:r>
            <a:r>
              <a:rPr lang="de-DE" sz="1400" b="0" strike="noStrike" spc="-1" baseline="-8000">
                <a:solidFill>
                  <a:srgbClr val="052D51"/>
                </a:solidFill>
                <a:latin typeface="TeX Gyre Heros"/>
                <a:ea typeface="TeX Gyre Heros"/>
              </a:rPr>
              <a:t>0</a:t>
            </a:r>
            <a:endParaRPr lang="en-GB" sz="14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35" name="Gerade Verbindung 34">
            <a:extLst>
              <a:ext uri="{FF2B5EF4-FFF2-40B4-BE49-F238E27FC236}">
                <a16:creationId xmlns:a16="http://schemas.microsoft.com/office/drawing/2014/main" id="{F8AE3DE9-C3E0-9B46-AF67-BDF5B41DD7AD}"/>
              </a:ext>
            </a:extLst>
          </p:cNvPr>
          <p:cNvSpPr/>
          <p:nvPr/>
        </p:nvSpPr>
        <p:spPr>
          <a:xfrm flipV="1">
            <a:off x="6365447" y="3069360"/>
            <a:ext cx="576000" cy="1188000"/>
          </a:xfrm>
          <a:prstGeom prst="line">
            <a:avLst/>
          </a:prstGeom>
          <a:ln w="0">
            <a:solidFill>
              <a:srgbClr val="001326"/>
            </a:solidFill>
            <a:custDash>
              <a:ds d="600000" sp="3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Textfeld 46_30">
            <a:extLst>
              <a:ext uri="{FF2B5EF4-FFF2-40B4-BE49-F238E27FC236}">
                <a16:creationId xmlns:a16="http://schemas.microsoft.com/office/drawing/2014/main" id="{3DDE9A80-6734-DA47-B8E5-F70DA389ACA6}"/>
              </a:ext>
            </a:extLst>
          </p:cNvPr>
          <p:cNvSpPr/>
          <p:nvPr/>
        </p:nvSpPr>
        <p:spPr>
          <a:xfrm>
            <a:off x="6837047" y="2997360"/>
            <a:ext cx="536400" cy="28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~</a:t>
            </a:r>
            <a:r>
              <a:rPr lang="de-DE" sz="1200" b="0" strike="noStrike" spc="-1">
                <a:solidFill>
                  <a:srgbClr val="052D51"/>
                </a:solidFill>
                <a:latin typeface="TeX Gyre Heros"/>
                <a:ea typeface="TeX Gyre Heros"/>
              </a:rPr>
              <a:t>α</a:t>
            </a:r>
            <a:endParaRPr lang="en-GB" sz="12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37" name="Textfeld 46_31">
            <a:extLst>
              <a:ext uri="{FF2B5EF4-FFF2-40B4-BE49-F238E27FC236}">
                <a16:creationId xmlns:a16="http://schemas.microsoft.com/office/drawing/2014/main" id="{66E025A4-D000-BD47-84EE-A4560E26CCCF}"/>
              </a:ext>
            </a:extLst>
          </p:cNvPr>
          <p:cNvSpPr/>
          <p:nvPr/>
        </p:nvSpPr>
        <p:spPr>
          <a:xfrm>
            <a:off x="7373447" y="2617303"/>
            <a:ext cx="1836000" cy="63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D</a:t>
            </a:r>
            <a:r>
              <a:rPr lang="de-DE" sz="1200" b="0" strike="noStrike" spc="-1" baseline="-8000" dirty="0">
                <a:solidFill>
                  <a:srgbClr val="052D51"/>
                </a:solidFill>
                <a:latin typeface="TeX Gyre Heros"/>
                <a:ea typeface="Noto Sans CJK SC"/>
              </a:rPr>
              <a:t>0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…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saturation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value</a:t>
            </a:r>
            <a:endParaRPr lang="en-GB" sz="1200" b="0" strike="noStrike" spc="-1" dirty="0">
              <a:solidFill>
                <a:srgbClr val="052D51"/>
              </a:solidFill>
              <a:latin typeface="TeX Gyre Heros"/>
            </a:endParaRPr>
          </a:p>
          <a:p>
            <a:pPr>
              <a:lnSpc>
                <a:spcPct val="100000"/>
              </a:lnSpc>
            </a:pP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TeX Gyre Heros"/>
              </a:rPr>
              <a:t>α …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TeX Gyre Heros"/>
              </a:rPr>
              <a:t>slope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TeX Gyre Heros"/>
              </a:rPr>
              <a:t> at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TeX Gyre Heros"/>
              </a:rPr>
              <a:t>inflection</a:t>
            </a:r>
            <a:endParaRPr lang="en-GB" sz="1200" b="0" strike="noStrike" spc="-1" dirty="0">
              <a:solidFill>
                <a:srgbClr val="052D51"/>
              </a:solidFill>
              <a:latin typeface="TeX Gyre Heros"/>
            </a:endParaRPr>
          </a:p>
          <a:p>
            <a:pPr>
              <a:lnSpc>
                <a:spcPct val="100000"/>
              </a:lnSpc>
            </a:pP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TeX Gyre Heros"/>
              </a:rPr>
              <a:t>β … 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TeX Gyre Heros"/>
              </a:rPr>
              <a:t>inflection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TeX Gyre Heros"/>
              </a:rPr>
              <a:t>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TeX Gyre Heros"/>
              </a:rPr>
              <a:t>point</a:t>
            </a:r>
            <a:endParaRPr lang="en-GB" sz="1200" b="0" strike="noStrike" spc="-1" dirty="0">
              <a:solidFill>
                <a:srgbClr val="052D51"/>
              </a:solidFill>
              <a:latin typeface="TeX Gyre Heros"/>
            </a:endParaRPr>
          </a:p>
        </p:txBody>
      </p:sp>
      <p:graphicFrame>
        <p:nvGraphicFramePr>
          <p:cNvPr id="38" name="Tabelle 37">
            <a:extLst>
              <a:ext uri="{FF2B5EF4-FFF2-40B4-BE49-F238E27FC236}">
                <a16:creationId xmlns:a16="http://schemas.microsoft.com/office/drawing/2014/main" id="{8122D4DF-72DB-2F46-8B8B-F7BE2D744F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6402339"/>
              </p:ext>
            </p:extLst>
          </p:nvPr>
        </p:nvGraphicFramePr>
        <p:xfrm>
          <a:off x="5213447" y="4994283"/>
          <a:ext cx="2559600" cy="1383120"/>
        </p:xfrm>
        <a:graphic>
          <a:graphicData uri="http://schemas.openxmlformats.org/drawingml/2006/table">
            <a:tbl>
              <a:tblPr/>
              <a:tblGrid>
                <a:gridCol w="511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9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19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19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16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9920">
                <a:tc>
                  <a:txBody>
                    <a:bodyPr/>
                    <a:lstStyle/>
                    <a:p>
                      <a:pPr algn="ctr"/>
                      <a:r>
                        <a:rPr lang="de-DE" sz="1200" b="0" strike="noStrike" spc="-1">
                          <a:solidFill>
                            <a:srgbClr val="001326"/>
                          </a:solidFill>
                          <a:latin typeface="TeX Gyre Heros"/>
                          <a:ea typeface="TeX Gyre Heros"/>
                        </a:rPr>
                        <a:t>stage</a:t>
                      </a:r>
                      <a:endParaRPr lang="en-GB" sz="1200" b="0" strike="noStrike" spc="-1">
                        <a:solidFill>
                          <a:srgbClr val="001326"/>
                        </a:solidFill>
                        <a:latin typeface="TeX Gyre Heros"/>
                      </a:endParaRP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b="0" strike="noStrike" spc="-1">
                          <a:latin typeface="TeX Gyre Heros"/>
                          <a:ea typeface="TeX Gyre Heros"/>
                        </a:rPr>
                        <a:t>sex</a:t>
                      </a:r>
                      <a:endParaRPr lang="en-GB" sz="1200" b="0" strike="noStrike" spc="-1">
                        <a:latin typeface="Arial"/>
                      </a:endParaRP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b="0" strike="noStrike" spc="-1">
                          <a:latin typeface="TeX Gyre Heros"/>
                          <a:ea typeface="TeX Gyre Heros"/>
                        </a:rPr>
                        <a:t>D</a:t>
                      </a:r>
                      <a:r>
                        <a:rPr lang="de-DE" sz="1200" b="0" strike="noStrike" spc="-1" baseline="-8000">
                          <a:latin typeface="TeX Gyre Heros"/>
                          <a:ea typeface="TeX Gyre Heros"/>
                        </a:rPr>
                        <a:t>0</a:t>
                      </a:r>
                      <a:endParaRPr lang="en-GB" sz="1200" b="0" strike="noStrike" spc="-1">
                        <a:latin typeface="Arial"/>
                      </a:endParaRP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b="0" strike="noStrike" spc="-1">
                          <a:latin typeface="TeX Gyre Heros"/>
                          <a:ea typeface="TeX Gyre Heros"/>
                        </a:rPr>
                        <a:t>α</a:t>
                      </a:r>
                      <a:endParaRPr lang="en-GB" sz="1200" b="0" strike="noStrike" spc="-1">
                        <a:latin typeface="Arial"/>
                      </a:endParaRP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b="0" strike="noStrike" spc="-1">
                          <a:latin typeface="TeX Gyre Heros"/>
                          <a:ea typeface="TeX Gyre Heros"/>
                        </a:rPr>
                        <a:t>β</a:t>
                      </a:r>
                      <a:endParaRPr lang="en-GB" sz="1200" b="0" strike="noStrike" spc="-1">
                        <a:latin typeface="Arial"/>
                      </a:endParaRP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0.4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10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1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0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1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0.9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10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1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360"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...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...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...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>
                          <a:latin typeface="Arial"/>
                        </a:rPr>
                        <a:t>...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strike="noStrike" spc="-1" dirty="0">
                          <a:latin typeface="Arial"/>
                        </a:rPr>
                        <a:t>...</a:t>
                      </a:r>
                    </a:p>
                  </a:txBody>
                  <a:tcPr marL="90000" marR="90000" anchor="ctr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" name="Textfeld 46_22">
            <a:extLst>
              <a:ext uri="{FF2B5EF4-FFF2-40B4-BE49-F238E27FC236}">
                <a16:creationId xmlns:a16="http://schemas.microsoft.com/office/drawing/2014/main" id="{B29B6C69-2422-9844-8DCB-02045BAFD5E3}"/>
              </a:ext>
            </a:extLst>
          </p:cNvPr>
          <p:cNvSpPr/>
          <p:nvPr/>
        </p:nvSpPr>
        <p:spPr>
          <a:xfrm>
            <a:off x="7841447" y="5361755"/>
            <a:ext cx="14760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sex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= 0 … </a:t>
            </a: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female</a:t>
            </a:r>
            <a:endParaRPr lang="en-GB" sz="1200" b="0" strike="noStrike" spc="-1" dirty="0">
              <a:solidFill>
                <a:srgbClr val="052D51"/>
              </a:solidFill>
              <a:latin typeface="TeX Gyre Heros"/>
            </a:endParaRPr>
          </a:p>
          <a:p>
            <a:pPr>
              <a:lnSpc>
                <a:spcPct val="100000"/>
              </a:lnSpc>
            </a:pPr>
            <a:r>
              <a:rPr lang="de-DE" sz="12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sex</a:t>
            </a:r>
            <a:r>
              <a:rPr lang="de-DE" sz="12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= 1 … male</a:t>
            </a:r>
            <a:endParaRPr lang="en-GB" sz="1200" b="0" strike="noStrike" spc="-1" dirty="0">
              <a:solidFill>
                <a:srgbClr val="052D51"/>
              </a:solidFill>
              <a:latin typeface="TeX Gyre Heros"/>
            </a:endParaRPr>
          </a:p>
        </p:txBody>
      </p:sp>
    </p:spTree>
    <p:extLst>
      <p:ext uri="{BB962C8B-B14F-4D97-AF65-F5344CB8AC3E}">
        <p14:creationId xmlns:p14="http://schemas.microsoft.com/office/powerpoint/2010/main" val="413712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0AD6783-E72B-4447-B655-FA5991FD1A55}"/>
              </a:ext>
            </a:extLst>
          </p:cNvPr>
          <p:cNvSpPr txBox="1"/>
          <p:nvPr/>
        </p:nvSpPr>
        <p:spPr>
          <a:xfrm>
            <a:off x="4970576" y="3719945"/>
            <a:ext cx="3379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Movement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landscape</a:t>
            </a:r>
            <a:endParaRPr lang="de-DE" dirty="0"/>
          </a:p>
        </p:txBody>
      </p:sp>
      <p:pic>
        <p:nvPicPr>
          <p:cNvPr id="17" name="noun_process_3355087.svg" descr="Created with Sketch.">
            <a:extLst>
              <a:ext uri="{FF2B5EF4-FFF2-40B4-BE49-F238E27FC236}">
                <a16:creationId xmlns:a16="http://schemas.microsoft.com/office/drawing/2014/main" id="{D808A6B0-91C8-0D44-A959-DD6DF13577BE}"/>
              </a:ext>
            </a:extLst>
          </p:cNvPr>
          <p:cNvPicPr/>
          <p:nvPr/>
        </p:nvPicPr>
        <p:blipFill>
          <a:blip r:embed="rId2"/>
          <a:srcRect b="15254"/>
          <a:stretch/>
        </p:blipFill>
        <p:spPr>
          <a:xfrm>
            <a:off x="1258843" y="3429000"/>
            <a:ext cx="581400" cy="7473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418166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7" name="noun_process_3355087.svg" descr="Created with Sketch.">
            <a:extLst>
              <a:ext uri="{FF2B5EF4-FFF2-40B4-BE49-F238E27FC236}">
                <a16:creationId xmlns:a16="http://schemas.microsoft.com/office/drawing/2014/main" id="{D808A6B0-91C8-0D44-A959-DD6DF13577BE}"/>
              </a:ext>
            </a:extLst>
          </p:cNvPr>
          <p:cNvPicPr/>
          <p:nvPr/>
        </p:nvPicPr>
        <p:blipFill>
          <a:blip r:embed="rId2"/>
          <a:srcRect b="15254"/>
          <a:stretch/>
        </p:blipFill>
        <p:spPr>
          <a:xfrm>
            <a:off x="1258843" y="3429000"/>
            <a:ext cx="581400" cy="747360"/>
          </a:xfrm>
          <a:prstGeom prst="rect">
            <a:avLst/>
          </a:prstGeom>
          <a:ln w="0">
            <a:noFill/>
          </a:ln>
        </p:spPr>
      </p:pic>
      <p:sp>
        <p:nvSpPr>
          <p:cNvPr id="11" name="Gerade Verbindung 10">
            <a:extLst>
              <a:ext uri="{FF2B5EF4-FFF2-40B4-BE49-F238E27FC236}">
                <a16:creationId xmlns:a16="http://schemas.microsoft.com/office/drawing/2014/main" id="{9FB8BDC9-A476-8E45-ABA4-97282E9600AC}"/>
              </a:ext>
            </a:extLst>
          </p:cNvPr>
          <p:cNvSpPr/>
          <p:nvPr/>
        </p:nvSpPr>
        <p:spPr>
          <a:xfrm flipV="1">
            <a:off x="4711680" y="2880011"/>
            <a:ext cx="648000" cy="792000"/>
          </a:xfrm>
          <a:prstGeom prst="line">
            <a:avLst/>
          </a:prstGeom>
          <a:ln w="18000">
            <a:solidFill>
              <a:srgbClr val="0F345A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Gerade Verbindung 11">
            <a:extLst>
              <a:ext uri="{FF2B5EF4-FFF2-40B4-BE49-F238E27FC236}">
                <a16:creationId xmlns:a16="http://schemas.microsoft.com/office/drawing/2014/main" id="{89335EB3-3DDE-C34A-92D8-AEFC185A3B99}"/>
              </a:ext>
            </a:extLst>
          </p:cNvPr>
          <p:cNvSpPr/>
          <p:nvPr/>
        </p:nvSpPr>
        <p:spPr>
          <a:xfrm>
            <a:off x="4711680" y="4068293"/>
            <a:ext cx="688320" cy="463680"/>
          </a:xfrm>
          <a:prstGeom prst="line">
            <a:avLst/>
          </a:prstGeom>
          <a:ln w="18000">
            <a:solidFill>
              <a:srgbClr val="0F345A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Textfeld 46_34">
            <a:extLst>
              <a:ext uri="{FF2B5EF4-FFF2-40B4-BE49-F238E27FC236}">
                <a16:creationId xmlns:a16="http://schemas.microsoft.com/office/drawing/2014/main" id="{B361DFE2-F5D3-4D49-9E9C-542A24374C9B}"/>
              </a:ext>
            </a:extLst>
          </p:cNvPr>
          <p:cNvSpPr/>
          <p:nvPr/>
        </p:nvSpPr>
        <p:spPr>
          <a:xfrm>
            <a:off x="5400000" y="2251528"/>
            <a:ext cx="2196000" cy="28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300" b="0" u="sng" strike="noStrike" spc="-1" dirty="0" err="1">
                <a:solidFill>
                  <a:srgbClr val="052D51"/>
                </a:solidFill>
                <a:uFillTx/>
                <a:latin typeface="TeX Gyre Heros"/>
                <a:ea typeface="Noto Sans CJK SC"/>
              </a:rPr>
              <a:t>Phenomenological</a:t>
            </a:r>
            <a:r>
              <a:rPr lang="de-DE" sz="1300" b="0" u="sng" strike="noStrike" spc="-1" dirty="0">
                <a:solidFill>
                  <a:srgbClr val="052D51"/>
                </a:solidFill>
                <a:uFillTx/>
                <a:latin typeface="TeX Gyre Heros"/>
                <a:ea typeface="Noto Sans CJK SC"/>
              </a:rPr>
              <a:t> </a:t>
            </a:r>
            <a:r>
              <a:rPr lang="de-DE" sz="1300" b="0" u="sng" strike="noStrike" spc="-1" dirty="0" err="1">
                <a:solidFill>
                  <a:srgbClr val="052D51"/>
                </a:solidFill>
                <a:uFillTx/>
                <a:latin typeface="TeX Gyre Heros"/>
                <a:ea typeface="Noto Sans CJK SC"/>
              </a:rPr>
              <a:t>models</a:t>
            </a:r>
            <a:endParaRPr lang="en-GB" sz="1300" b="0" u="sng" strike="noStrike" spc="-1" dirty="0">
              <a:solidFill>
                <a:srgbClr val="052D51"/>
              </a:solidFill>
              <a:uFillTx/>
              <a:latin typeface="TeX Gyre Heros"/>
            </a:endParaRPr>
          </a:p>
        </p:txBody>
      </p:sp>
      <p:sp>
        <p:nvSpPr>
          <p:cNvPr id="14" name="Textfeld 46_35">
            <a:extLst>
              <a:ext uri="{FF2B5EF4-FFF2-40B4-BE49-F238E27FC236}">
                <a16:creationId xmlns:a16="http://schemas.microsoft.com/office/drawing/2014/main" id="{1F4C28B2-2D16-C143-89AB-5AE7E2CAF478}"/>
              </a:ext>
            </a:extLst>
          </p:cNvPr>
          <p:cNvSpPr/>
          <p:nvPr/>
        </p:nvSpPr>
        <p:spPr>
          <a:xfrm>
            <a:off x="5436000" y="4614711"/>
            <a:ext cx="2196000" cy="28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300" b="0" u="sng" strike="noStrike" spc="-1">
                <a:solidFill>
                  <a:srgbClr val="052D51"/>
                </a:solidFill>
                <a:uFillTx/>
                <a:latin typeface="TeX Gyre Heros"/>
                <a:ea typeface="Noto Sans CJK SC"/>
              </a:rPr>
              <a:t>Mechanistic models</a:t>
            </a:r>
            <a:endParaRPr lang="en-GB" sz="1300" b="0" u="sng" strike="noStrike" spc="-1">
              <a:solidFill>
                <a:srgbClr val="052D51"/>
              </a:solidFill>
              <a:uFillTx/>
              <a:latin typeface="TeX Gyre Heros"/>
            </a:endParaRPr>
          </a:p>
        </p:txBody>
      </p:sp>
      <p:sp>
        <p:nvSpPr>
          <p:cNvPr id="16" name="Textfeld 46_33">
            <a:extLst>
              <a:ext uri="{FF2B5EF4-FFF2-40B4-BE49-F238E27FC236}">
                <a16:creationId xmlns:a16="http://schemas.microsoft.com/office/drawing/2014/main" id="{103C0F95-4C7C-0543-B1B2-5BF116D43CCA}"/>
              </a:ext>
            </a:extLst>
          </p:cNvPr>
          <p:cNvSpPr/>
          <p:nvPr/>
        </p:nvSpPr>
        <p:spPr>
          <a:xfrm>
            <a:off x="5724000" y="2575528"/>
            <a:ext cx="2196000" cy="28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e.g. Dispersal Kernel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</p:txBody>
      </p:sp>
      <p:pic>
        <p:nvPicPr>
          <p:cNvPr id="18" name="Bild 9_2">
            <a:extLst>
              <a:ext uri="{FF2B5EF4-FFF2-40B4-BE49-F238E27FC236}">
                <a16:creationId xmlns:a16="http://schemas.microsoft.com/office/drawing/2014/main" id="{BCCF9427-8EF9-9D46-BF6C-6DE06E754F95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5937924" y="2939206"/>
            <a:ext cx="935640" cy="900000"/>
          </a:xfrm>
          <a:prstGeom prst="rect">
            <a:avLst/>
          </a:prstGeom>
          <a:ln w="0">
            <a:noFill/>
          </a:ln>
        </p:spPr>
      </p:pic>
      <p:sp>
        <p:nvSpPr>
          <p:cNvPr id="19" name="Gerade Verbindung 18">
            <a:extLst>
              <a:ext uri="{FF2B5EF4-FFF2-40B4-BE49-F238E27FC236}">
                <a16:creationId xmlns:a16="http://schemas.microsoft.com/office/drawing/2014/main" id="{B1943C5C-352E-4644-8F81-4A3429CA8140}"/>
              </a:ext>
            </a:extLst>
          </p:cNvPr>
          <p:cNvSpPr/>
          <p:nvPr/>
        </p:nvSpPr>
        <p:spPr>
          <a:xfrm>
            <a:off x="7049964" y="3770806"/>
            <a:ext cx="1299600" cy="0"/>
          </a:xfrm>
          <a:prstGeom prst="line">
            <a:avLst/>
          </a:prstGeom>
          <a:ln w="10800">
            <a:solidFill>
              <a:srgbClr val="15293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Gerade Verbindung 19">
            <a:extLst>
              <a:ext uri="{FF2B5EF4-FFF2-40B4-BE49-F238E27FC236}">
                <a16:creationId xmlns:a16="http://schemas.microsoft.com/office/drawing/2014/main" id="{B1E6529E-2642-634D-8627-D0DF8F8A5564}"/>
              </a:ext>
            </a:extLst>
          </p:cNvPr>
          <p:cNvSpPr/>
          <p:nvPr/>
        </p:nvSpPr>
        <p:spPr>
          <a:xfrm flipV="1">
            <a:off x="7190364" y="3011206"/>
            <a:ext cx="0" cy="903600"/>
          </a:xfrm>
          <a:prstGeom prst="line">
            <a:avLst/>
          </a:prstGeom>
          <a:ln w="10800">
            <a:solidFill>
              <a:srgbClr val="15293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Textfeld 46_36">
            <a:extLst>
              <a:ext uri="{FF2B5EF4-FFF2-40B4-BE49-F238E27FC236}">
                <a16:creationId xmlns:a16="http://schemas.microsoft.com/office/drawing/2014/main" id="{59E15F0E-37F6-B542-B6B8-245CEF27E7B0}"/>
              </a:ext>
            </a:extLst>
          </p:cNvPr>
          <p:cNvSpPr/>
          <p:nvPr/>
        </p:nvSpPr>
        <p:spPr>
          <a:xfrm>
            <a:off x="7669164" y="3767206"/>
            <a:ext cx="824400" cy="250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distance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2" name="Textfeld 46_37">
            <a:extLst>
              <a:ext uri="{FF2B5EF4-FFF2-40B4-BE49-F238E27FC236}">
                <a16:creationId xmlns:a16="http://schemas.microsoft.com/office/drawing/2014/main" id="{DA47C4E2-A17A-A44D-A99B-745AA72C9C4E}"/>
              </a:ext>
            </a:extLst>
          </p:cNvPr>
          <p:cNvSpPr/>
          <p:nvPr/>
        </p:nvSpPr>
        <p:spPr>
          <a:xfrm>
            <a:off x="6913164" y="2867206"/>
            <a:ext cx="320400" cy="250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p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23" name="Freihandform 22">
            <a:extLst>
              <a:ext uri="{FF2B5EF4-FFF2-40B4-BE49-F238E27FC236}">
                <a16:creationId xmlns:a16="http://schemas.microsoft.com/office/drawing/2014/main" id="{FDFD0E02-80BA-454D-B762-AA38DD1DE365}"/>
              </a:ext>
            </a:extLst>
          </p:cNvPr>
          <p:cNvSpPr/>
          <p:nvPr/>
        </p:nvSpPr>
        <p:spPr>
          <a:xfrm>
            <a:off x="7233564" y="3191206"/>
            <a:ext cx="900000" cy="540000"/>
          </a:xfrm>
          <a:custGeom>
            <a:avLst/>
            <a:gdLst/>
            <a:ahLst/>
            <a:cxnLst/>
            <a:rect l="0" t="0" r="r" b="b"/>
            <a:pathLst>
              <a:path w="2501" h="1501">
                <a:moveTo>
                  <a:pt x="0" y="0"/>
                </a:moveTo>
                <a:cubicBezTo>
                  <a:pt x="208" y="600"/>
                  <a:pt x="416" y="900"/>
                  <a:pt x="1042" y="1200"/>
                </a:cubicBezTo>
                <a:cubicBezTo>
                  <a:pt x="1667" y="1500"/>
                  <a:pt x="2500" y="1500"/>
                  <a:pt x="2500" y="1500"/>
                </a:cubicBezTo>
              </a:path>
            </a:pathLst>
          </a:custGeom>
          <a:ln w="14400">
            <a:solidFill>
              <a:srgbClr val="001326"/>
            </a:solidFill>
            <a:round/>
          </a:ln>
        </p:spPr>
      </p:sp>
      <p:sp>
        <p:nvSpPr>
          <p:cNvPr id="24" name="Textfeld 46_38">
            <a:extLst>
              <a:ext uri="{FF2B5EF4-FFF2-40B4-BE49-F238E27FC236}">
                <a16:creationId xmlns:a16="http://schemas.microsoft.com/office/drawing/2014/main" id="{1A422371-CA92-EF44-B9AE-133653D57889}"/>
              </a:ext>
            </a:extLst>
          </p:cNvPr>
          <p:cNvSpPr/>
          <p:nvPr/>
        </p:nvSpPr>
        <p:spPr>
          <a:xfrm>
            <a:off x="5724000" y="4903071"/>
            <a:ext cx="2962799" cy="89109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e.g. Movement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models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:</a:t>
            </a:r>
            <a:endParaRPr lang="en-GB" sz="1300" b="0" strike="noStrike" spc="-1" dirty="0">
              <a:solidFill>
                <a:srgbClr val="052D51"/>
              </a:solidFill>
              <a:latin typeface="TeX Gyre Heros"/>
            </a:endParaRPr>
          </a:p>
          <a:p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	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step-wise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processes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that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take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	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perception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and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movement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costs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	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into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</a:t>
            </a:r>
            <a:r>
              <a:rPr lang="de-DE" sz="1300" b="0" strike="noStrike" spc="-1" dirty="0" err="1">
                <a:solidFill>
                  <a:srgbClr val="052D51"/>
                </a:solidFill>
                <a:latin typeface="TeX Gyre Heros"/>
                <a:ea typeface="Noto Sans CJK SC"/>
              </a:rPr>
              <a:t>account</a:t>
            </a:r>
            <a:r>
              <a:rPr lang="de-DE" sz="1300" b="0" strike="noStrike" spc="-1" dirty="0">
                <a:solidFill>
                  <a:srgbClr val="052D51"/>
                </a:solidFill>
                <a:latin typeface="TeX Gyre Heros"/>
                <a:ea typeface="Noto Sans CJK SC"/>
              </a:rPr>
              <a:t>  </a:t>
            </a:r>
            <a:endParaRPr lang="en-GB" sz="1300" b="0" strike="noStrike" spc="-1" dirty="0">
              <a:solidFill>
                <a:srgbClr val="052D51"/>
              </a:solidFill>
              <a:latin typeface="TeX Gyre Heros"/>
            </a:endParaRPr>
          </a:p>
        </p:txBody>
      </p:sp>
    </p:spTree>
    <p:extLst>
      <p:ext uri="{BB962C8B-B14F-4D97-AF65-F5344CB8AC3E}">
        <p14:creationId xmlns:p14="http://schemas.microsoft.com/office/powerpoint/2010/main" val="248498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2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" name="Textfeld 46_39">
            <a:extLst>
              <a:ext uri="{FF2B5EF4-FFF2-40B4-BE49-F238E27FC236}">
                <a16:creationId xmlns:a16="http://schemas.microsoft.com/office/drawing/2014/main" id="{D0E4B501-16A0-2647-B977-656895CFFE71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1.) Stochastic Movement Simulator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A4182B5-A018-2741-ABAF-209303BF7F48}"/>
              </a:ext>
            </a:extLst>
          </p:cNvPr>
          <p:cNvSpPr txBox="1"/>
          <p:nvPr/>
        </p:nvSpPr>
        <p:spPr>
          <a:xfrm>
            <a:off x="6336000" y="1455120"/>
            <a:ext cx="1584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Movement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C941E3B-651A-484A-8A0F-982698BCAD0A}"/>
              </a:ext>
            </a:extLst>
          </p:cNvPr>
          <p:cNvSpPr/>
          <p:nvPr/>
        </p:nvSpPr>
        <p:spPr>
          <a:xfrm>
            <a:off x="6840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AC59E5-C6F0-9342-86B9-E7A7FE397525}"/>
              </a:ext>
            </a:extLst>
          </p:cNvPr>
          <p:cNvSpPr/>
          <p:nvPr/>
        </p:nvSpPr>
        <p:spPr>
          <a:xfrm>
            <a:off x="7272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7008A95-A4F2-4542-B4A0-A96432822CC0}"/>
              </a:ext>
            </a:extLst>
          </p:cNvPr>
          <p:cNvSpPr/>
          <p:nvPr/>
        </p:nvSpPr>
        <p:spPr>
          <a:xfrm>
            <a:off x="7704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DF078D2-43DF-FC47-B097-DE6040DB17E9}"/>
              </a:ext>
            </a:extLst>
          </p:cNvPr>
          <p:cNvSpPr/>
          <p:nvPr/>
        </p:nvSpPr>
        <p:spPr>
          <a:xfrm>
            <a:off x="5976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9DFA9F-EC97-514B-AD1D-5D05F08263AF}"/>
              </a:ext>
            </a:extLst>
          </p:cNvPr>
          <p:cNvSpPr/>
          <p:nvPr/>
        </p:nvSpPr>
        <p:spPr>
          <a:xfrm>
            <a:off x="6408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F7E249B-4A97-B543-A374-E21416B3683D}"/>
              </a:ext>
            </a:extLst>
          </p:cNvPr>
          <p:cNvSpPr/>
          <p:nvPr/>
        </p:nvSpPr>
        <p:spPr>
          <a:xfrm>
            <a:off x="7704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47FE799-1947-F946-8E13-85FA95789E4D}"/>
              </a:ext>
            </a:extLst>
          </p:cNvPr>
          <p:cNvSpPr/>
          <p:nvPr/>
        </p:nvSpPr>
        <p:spPr>
          <a:xfrm>
            <a:off x="5976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2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B4BD76-5A48-4C4D-B90C-7F4FA5C40535}"/>
              </a:ext>
            </a:extLst>
          </p:cNvPr>
          <p:cNvSpPr/>
          <p:nvPr/>
        </p:nvSpPr>
        <p:spPr>
          <a:xfrm>
            <a:off x="7272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E1A107D-4F32-2847-9C67-4FF25997B3C2}"/>
              </a:ext>
            </a:extLst>
          </p:cNvPr>
          <p:cNvSpPr/>
          <p:nvPr/>
        </p:nvSpPr>
        <p:spPr>
          <a:xfrm>
            <a:off x="5976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CF36AA3-F089-0740-AD69-78B5E37754C7}"/>
              </a:ext>
            </a:extLst>
          </p:cNvPr>
          <p:cNvSpPr/>
          <p:nvPr/>
        </p:nvSpPr>
        <p:spPr>
          <a:xfrm>
            <a:off x="6408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F686C6E-1ABB-E54E-AD03-0265D09E1D31}"/>
              </a:ext>
            </a:extLst>
          </p:cNvPr>
          <p:cNvSpPr/>
          <p:nvPr/>
        </p:nvSpPr>
        <p:spPr>
          <a:xfrm>
            <a:off x="6840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1BE1AB6-DD81-564E-9DE2-73B00EE2BB51}"/>
              </a:ext>
            </a:extLst>
          </p:cNvPr>
          <p:cNvSpPr/>
          <p:nvPr/>
        </p:nvSpPr>
        <p:spPr>
          <a:xfrm>
            <a:off x="7272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19E4F72-798E-4143-BCB0-1AEC64BFC40B}"/>
              </a:ext>
            </a:extLst>
          </p:cNvPr>
          <p:cNvSpPr/>
          <p:nvPr/>
        </p:nvSpPr>
        <p:spPr>
          <a:xfrm>
            <a:off x="7704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EA24DD1-1797-894B-ABD6-ACB391B2055B}"/>
              </a:ext>
            </a:extLst>
          </p:cNvPr>
          <p:cNvSpPr/>
          <p:nvPr/>
        </p:nvSpPr>
        <p:spPr>
          <a:xfrm>
            <a:off x="6840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290E04C-0A9B-FA4A-BACD-DC4D8CF7CBE8}"/>
              </a:ext>
            </a:extLst>
          </p:cNvPr>
          <p:cNvSpPr/>
          <p:nvPr/>
        </p:nvSpPr>
        <p:spPr>
          <a:xfrm>
            <a:off x="7272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B0974D6E-D3AD-DB44-9421-CB7A06D0CD2E}"/>
              </a:ext>
            </a:extLst>
          </p:cNvPr>
          <p:cNvSpPr/>
          <p:nvPr/>
        </p:nvSpPr>
        <p:spPr>
          <a:xfrm>
            <a:off x="7704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69ACA98E-B67D-2D4A-A5A8-F1DE0B91D45A}"/>
              </a:ext>
            </a:extLst>
          </p:cNvPr>
          <p:cNvSpPr/>
          <p:nvPr/>
        </p:nvSpPr>
        <p:spPr>
          <a:xfrm>
            <a:off x="5990400" y="435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BABB74B-0A94-1B4D-BF7A-54E2423CD8BF}"/>
              </a:ext>
            </a:extLst>
          </p:cNvPr>
          <p:cNvSpPr txBox="1"/>
          <p:nvPr/>
        </p:nvSpPr>
        <p:spPr>
          <a:xfrm>
            <a:off x="6444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E59848F-F5EB-6444-8905-3634A3D0A78B}"/>
              </a:ext>
            </a:extLst>
          </p:cNvPr>
          <p:cNvSpPr/>
          <p:nvPr/>
        </p:nvSpPr>
        <p:spPr>
          <a:xfrm>
            <a:off x="5990400" y="489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FBFC478-84F8-064F-B9DB-2F0888FAD18D}"/>
              </a:ext>
            </a:extLst>
          </p:cNvPr>
          <p:cNvSpPr txBox="1"/>
          <p:nvPr/>
        </p:nvSpPr>
        <p:spPr>
          <a:xfrm>
            <a:off x="6480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22CED0F4-4ADF-5249-A218-6FEBDFC1F6BB}"/>
              </a:ext>
            </a:extLst>
          </p:cNvPr>
          <p:cNvSpPr/>
          <p:nvPr/>
        </p:nvSpPr>
        <p:spPr>
          <a:xfrm>
            <a:off x="7704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6A8678DB-F55D-6540-A08A-A41ED44408E9}"/>
              </a:ext>
            </a:extLst>
          </p:cNvPr>
          <p:cNvSpPr/>
          <p:nvPr/>
        </p:nvSpPr>
        <p:spPr>
          <a:xfrm>
            <a:off x="6840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8FA9B47-B643-EB46-824F-0722E3F52670}"/>
              </a:ext>
            </a:extLst>
          </p:cNvPr>
          <p:cNvSpPr/>
          <p:nvPr/>
        </p:nvSpPr>
        <p:spPr>
          <a:xfrm>
            <a:off x="6408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F52B650-BCF1-224B-9CE2-11BF80C49FA3}"/>
              </a:ext>
            </a:extLst>
          </p:cNvPr>
          <p:cNvSpPr/>
          <p:nvPr/>
        </p:nvSpPr>
        <p:spPr>
          <a:xfrm>
            <a:off x="6408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6088F380-CA28-1F47-BFF9-4FFB7B0A472D}"/>
              </a:ext>
            </a:extLst>
          </p:cNvPr>
          <p:cNvSpPr/>
          <p:nvPr/>
        </p:nvSpPr>
        <p:spPr>
          <a:xfrm>
            <a:off x="5976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29B5C2C-A041-BD43-815B-092D64909497}"/>
              </a:ext>
            </a:extLst>
          </p:cNvPr>
          <p:cNvSpPr/>
          <p:nvPr/>
        </p:nvSpPr>
        <p:spPr>
          <a:xfrm>
            <a:off x="5976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A1D6255-AE9B-654B-B92B-34BF76248CE7}"/>
              </a:ext>
            </a:extLst>
          </p:cNvPr>
          <p:cNvSpPr/>
          <p:nvPr/>
        </p:nvSpPr>
        <p:spPr>
          <a:xfrm>
            <a:off x="6408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6B97F1D2-F5D2-4842-A602-D7553DFFDCCB}"/>
              </a:ext>
            </a:extLst>
          </p:cNvPr>
          <p:cNvSpPr/>
          <p:nvPr/>
        </p:nvSpPr>
        <p:spPr>
          <a:xfrm>
            <a:off x="6840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6F0AAAC-0AA1-9546-9F69-98B8333F2694}"/>
              </a:ext>
            </a:extLst>
          </p:cNvPr>
          <p:cNvSpPr/>
          <p:nvPr/>
        </p:nvSpPr>
        <p:spPr>
          <a:xfrm>
            <a:off x="7272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4" name="Textfeld 46_41">
            <a:extLst>
              <a:ext uri="{FF2B5EF4-FFF2-40B4-BE49-F238E27FC236}">
                <a16:creationId xmlns:a16="http://schemas.microsoft.com/office/drawing/2014/main" id="{A82BF6AC-946A-324C-90CA-00DA32FFB5E7}"/>
              </a:ext>
            </a:extLst>
          </p:cNvPr>
          <p:cNvSpPr/>
          <p:nvPr/>
        </p:nvSpPr>
        <p:spPr>
          <a:xfrm>
            <a:off x="1152000" y="1998360"/>
            <a:ext cx="3420000" cy="28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</p:txBody>
      </p:sp>
    </p:spTree>
    <p:extLst>
      <p:ext uri="{BB962C8B-B14F-4D97-AF65-F5344CB8AC3E}">
        <p14:creationId xmlns:p14="http://schemas.microsoft.com/office/powerpoint/2010/main" val="3767901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6" name="Textfeld 46_40">
            <a:extLst>
              <a:ext uri="{FF2B5EF4-FFF2-40B4-BE49-F238E27FC236}">
                <a16:creationId xmlns:a16="http://schemas.microsoft.com/office/drawing/2014/main" id="{D833BB92-432C-B04A-A88A-BE81990E1EA8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1.) Stochastic Movement Simulator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88855ACB-A61C-4E45-B4ED-310FA55C6AD9}"/>
              </a:ext>
            </a:extLst>
          </p:cNvPr>
          <p:cNvSpPr txBox="1"/>
          <p:nvPr/>
        </p:nvSpPr>
        <p:spPr>
          <a:xfrm>
            <a:off x="6336000" y="1455120"/>
            <a:ext cx="1584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Movement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D4C13C6-BC5C-7C44-99B4-3C956C71EF13}"/>
              </a:ext>
            </a:extLst>
          </p:cNvPr>
          <p:cNvSpPr/>
          <p:nvPr/>
        </p:nvSpPr>
        <p:spPr>
          <a:xfrm>
            <a:off x="6840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C79ED8A6-3CBF-B343-9682-41F43CDE31CF}"/>
              </a:ext>
            </a:extLst>
          </p:cNvPr>
          <p:cNvSpPr/>
          <p:nvPr/>
        </p:nvSpPr>
        <p:spPr>
          <a:xfrm>
            <a:off x="7272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E6B48BFA-8759-E342-8EC2-60F3201A5499}"/>
              </a:ext>
            </a:extLst>
          </p:cNvPr>
          <p:cNvSpPr/>
          <p:nvPr/>
        </p:nvSpPr>
        <p:spPr>
          <a:xfrm>
            <a:off x="7704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D0C9E6E8-859A-1145-A194-033607E917F8}"/>
              </a:ext>
            </a:extLst>
          </p:cNvPr>
          <p:cNvSpPr/>
          <p:nvPr/>
        </p:nvSpPr>
        <p:spPr>
          <a:xfrm>
            <a:off x="5976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BB6EC8CB-E50E-7545-929A-B1F655887039}"/>
              </a:ext>
            </a:extLst>
          </p:cNvPr>
          <p:cNvSpPr/>
          <p:nvPr/>
        </p:nvSpPr>
        <p:spPr>
          <a:xfrm>
            <a:off x="6408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3FF7077E-5C99-7A49-9813-429CDBB3A01B}"/>
              </a:ext>
            </a:extLst>
          </p:cNvPr>
          <p:cNvSpPr/>
          <p:nvPr/>
        </p:nvSpPr>
        <p:spPr>
          <a:xfrm>
            <a:off x="7704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AD98D304-C961-2A48-AF23-A6C17AE7F19E}"/>
              </a:ext>
            </a:extLst>
          </p:cNvPr>
          <p:cNvSpPr/>
          <p:nvPr/>
        </p:nvSpPr>
        <p:spPr>
          <a:xfrm>
            <a:off x="5976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2</a:t>
            </a: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54ED8006-0A63-AD46-BAE7-B4185DB72883}"/>
              </a:ext>
            </a:extLst>
          </p:cNvPr>
          <p:cNvSpPr/>
          <p:nvPr/>
        </p:nvSpPr>
        <p:spPr>
          <a:xfrm>
            <a:off x="7272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9C7A193B-D79A-5347-B1EF-75AB5CA89AF8}"/>
              </a:ext>
            </a:extLst>
          </p:cNvPr>
          <p:cNvSpPr/>
          <p:nvPr/>
        </p:nvSpPr>
        <p:spPr>
          <a:xfrm>
            <a:off x="5976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D9E9498D-9003-3943-8BAD-20EED29FAB7C}"/>
              </a:ext>
            </a:extLst>
          </p:cNvPr>
          <p:cNvSpPr/>
          <p:nvPr/>
        </p:nvSpPr>
        <p:spPr>
          <a:xfrm>
            <a:off x="6408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6EDE51B9-C17E-C445-BA27-E010813FE998}"/>
              </a:ext>
            </a:extLst>
          </p:cNvPr>
          <p:cNvSpPr/>
          <p:nvPr/>
        </p:nvSpPr>
        <p:spPr>
          <a:xfrm>
            <a:off x="6840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ADDB5FA-6D31-ED41-AE84-835B4F43ED34}"/>
              </a:ext>
            </a:extLst>
          </p:cNvPr>
          <p:cNvSpPr/>
          <p:nvPr/>
        </p:nvSpPr>
        <p:spPr>
          <a:xfrm>
            <a:off x="7272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C97E9671-A599-5843-9564-DB24431D046F}"/>
              </a:ext>
            </a:extLst>
          </p:cNvPr>
          <p:cNvSpPr/>
          <p:nvPr/>
        </p:nvSpPr>
        <p:spPr>
          <a:xfrm>
            <a:off x="7704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1029EAD-9AD3-FE47-B323-E64707109A78}"/>
              </a:ext>
            </a:extLst>
          </p:cNvPr>
          <p:cNvSpPr/>
          <p:nvPr/>
        </p:nvSpPr>
        <p:spPr>
          <a:xfrm>
            <a:off x="6840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03702C75-9381-6B40-B578-D9679FD529A6}"/>
              </a:ext>
            </a:extLst>
          </p:cNvPr>
          <p:cNvSpPr/>
          <p:nvPr/>
        </p:nvSpPr>
        <p:spPr>
          <a:xfrm>
            <a:off x="7272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EC5FADC0-6D2F-DA48-8AB7-90C767B315A3}"/>
              </a:ext>
            </a:extLst>
          </p:cNvPr>
          <p:cNvSpPr/>
          <p:nvPr/>
        </p:nvSpPr>
        <p:spPr>
          <a:xfrm>
            <a:off x="7704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D95E1257-0747-B34A-BD1B-362F1E5C19DE}"/>
              </a:ext>
            </a:extLst>
          </p:cNvPr>
          <p:cNvSpPr/>
          <p:nvPr/>
        </p:nvSpPr>
        <p:spPr>
          <a:xfrm>
            <a:off x="5702400" y="435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E6BEE500-36A2-6840-A7CB-7F9EC19029F0}"/>
              </a:ext>
            </a:extLst>
          </p:cNvPr>
          <p:cNvSpPr txBox="1"/>
          <p:nvPr/>
        </p:nvSpPr>
        <p:spPr>
          <a:xfrm>
            <a:off x="6156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C9BB7F91-0FC8-154E-A8A5-CE002A05F3F2}"/>
              </a:ext>
            </a:extLst>
          </p:cNvPr>
          <p:cNvSpPr/>
          <p:nvPr/>
        </p:nvSpPr>
        <p:spPr>
          <a:xfrm>
            <a:off x="5702400" y="489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FE2F3EA9-0326-B343-9F6A-BD87CD87E1F0}"/>
              </a:ext>
            </a:extLst>
          </p:cNvPr>
          <p:cNvSpPr txBox="1"/>
          <p:nvPr/>
        </p:nvSpPr>
        <p:spPr>
          <a:xfrm>
            <a:off x="6192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531397B1-FA26-544C-8AC9-551B00C7A251}"/>
              </a:ext>
            </a:extLst>
          </p:cNvPr>
          <p:cNvSpPr/>
          <p:nvPr/>
        </p:nvSpPr>
        <p:spPr>
          <a:xfrm>
            <a:off x="7704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BEADA066-1443-D047-839E-2ECD4E39644C}"/>
              </a:ext>
            </a:extLst>
          </p:cNvPr>
          <p:cNvSpPr/>
          <p:nvPr/>
        </p:nvSpPr>
        <p:spPr>
          <a:xfrm>
            <a:off x="6408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CB30E490-1CCC-024A-AB58-A527A252DEB3}"/>
              </a:ext>
            </a:extLst>
          </p:cNvPr>
          <p:cNvSpPr/>
          <p:nvPr/>
        </p:nvSpPr>
        <p:spPr>
          <a:xfrm>
            <a:off x="6408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D84FA150-11D8-B649-BBA4-9E427D0EEA9C}"/>
              </a:ext>
            </a:extLst>
          </p:cNvPr>
          <p:cNvSpPr/>
          <p:nvPr/>
        </p:nvSpPr>
        <p:spPr>
          <a:xfrm>
            <a:off x="5976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6FA47500-0DDC-A544-AF2D-DD6022A10260}"/>
              </a:ext>
            </a:extLst>
          </p:cNvPr>
          <p:cNvSpPr/>
          <p:nvPr/>
        </p:nvSpPr>
        <p:spPr>
          <a:xfrm>
            <a:off x="5976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B212A2F9-EB64-6642-9A33-FE31C5F26460}"/>
              </a:ext>
            </a:extLst>
          </p:cNvPr>
          <p:cNvSpPr/>
          <p:nvPr/>
        </p:nvSpPr>
        <p:spPr>
          <a:xfrm>
            <a:off x="6408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EAC2BDA3-976C-E541-B645-3C0C9B7EE3A1}"/>
              </a:ext>
            </a:extLst>
          </p:cNvPr>
          <p:cNvSpPr/>
          <p:nvPr/>
        </p:nvSpPr>
        <p:spPr>
          <a:xfrm>
            <a:off x="6840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D8E6944A-BF6A-5A4B-9CCA-2C4DFF0C60A3}"/>
              </a:ext>
            </a:extLst>
          </p:cNvPr>
          <p:cNvSpPr/>
          <p:nvPr/>
        </p:nvSpPr>
        <p:spPr>
          <a:xfrm>
            <a:off x="7272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66" name="Textfeld 46_42">
            <a:extLst>
              <a:ext uri="{FF2B5EF4-FFF2-40B4-BE49-F238E27FC236}">
                <a16:creationId xmlns:a16="http://schemas.microsoft.com/office/drawing/2014/main" id="{D51A7CA8-65A7-EC42-B04E-293D9A0680CF}"/>
              </a:ext>
            </a:extLst>
          </p:cNvPr>
          <p:cNvSpPr/>
          <p:nvPr/>
        </p:nvSpPr>
        <p:spPr>
          <a:xfrm>
            <a:off x="1152000" y="1998360"/>
            <a:ext cx="3420000" cy="82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takes perception into account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perceptual range (e.g. 1 cell)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49795192-2183-114B-B5B4-971AB1EC64CC}"/>
              </a:ext>
            </a:extLst>
          </p:cNvPr>
          <p:cNvSpPr/>
          <p:nvPr/>
        </p:nvSpPr>
        <p:spPr>
          <a:xfrm>
            <a:off x="6408000" y="2304000"/>
            <a:ext cx="1296000" cy="129600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5BAB1B42-BD87-6E43-8DA4-0D798A9DB970}"/>
              </a:ext>
            </a:extLst>
          </p:cNvPr>
          <p:cNvGrpSpPr/>
          <p:nvPr/>
        </p:nvGrpSpPr>
        <p:grpSpPr>
          <a:xfrm>
            <a:off x="6840000" y="2736000"/>
            <a:ext cx="432000" cy="432000"/>
            <a:chOff x="6840000" y="2736000"/>
            <a:chExt cx="432000" cy="432000"/>
          </a:xfrm>
        </p:grpSpPr>
        <p:sp>
          <p:nvSpPr>
            <p:cNvPr id="69" name="Rechteck 68">
              <a:extLst>
                <a:ext uri="{FF2B5EF4-FFF2-40B4-BE49-F238E27FC236}">
                  <a16:creationId xmlns:a16="http://schemas.microsoft.com/office/drawing/2014/main" id="{C300269D-7884-A14C-806E-F05913291E47}"/>
                </a:ext>
              </a:extLst>
            </p:cNvPr>
            <p:cNvSpPr/>
            <p:nvPr/>
          </p:nvSpPr>
          <p:spPr>
            <a:xfrm>
              <a:off x="6840000" y="2736000"/>
              <a:ext cx="432000" cy="432000"/>
            </a:xfrm>
            <a:prstGeom prst="rect">
              <a:avLst/>
            </a:prstGeom>
            <a:solidFill>
              <a:srgbClr val="C9211E">
                <a:alpha val="70000"/>
              </a:srgbClr>
            </a:solidFill>
            <a:ln w="0">
              <a:solidFill>
                <a:srgbClr val="0D1D3A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70" name="Grafik 69">
              <a:extLst>
                <a:ext uri="{FF2B5EF4-FFF2-40B4-BE49-F238E27FC236}">
                  <a16:creationId xmlns:a16="http://schemas.microsoft.com/office/drawing/2014/main" id="{B1CFBB1D-296E-4843-B143-06E8C1D44C74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6886800" y="2772000"/>
              <a:ext cx="359280" cy="3592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71" name="Rechteck 70">
            <a:extLst>
              <a:ext uri="{FF2B5EF4-FFF2-40B4-BE49-F238E27FC236}">
                <a16:creationId xmlns:a16="http://schemas.microsoft.com/office/drawing/2014/main" id="{1AFA3695-F296-5743-97D5-9B6DE0E399D9}"/>
              </a:ext>
            </a:extLst>
          </p:cNvPr>
          <p:cNvSpPr/>
          <p:nvPr/>
        </p:nvSpPr>
        <p:spPr>
          <a:xfrm>
            <a:off x="7466400" y="4356000"/>
            <a:ext cx="432000" cy="432000"/>
          </a:xfrm>
          <a:prstGeom prst="rect">
            <a:avLst/>
          </a:prstGeom>
          <a:solidFill>
            <a:srgbClr val="C9211E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5EEB7B19-2811-D649-B889-450DD299CBAE}"/>
              </a:ext>
            </a:extLst>
          </p:cNvPr>
          <p:cNvSpPr txBox="1"/>
          <p:nvPr/>
        </p:nvSpPr>
        <p:spPr>
          <a:xfrm>
            <a:off x="7920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Current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3FA9EB32-F1B9-2242-9DBD-AAB2C10E27EB}"/>
              </a:ext>
            </a:extLst>
          </p:cNvPr>
          <p:cNvSpPr txBox="1"/>
          <p:nvPr/>
        </p:nvSpPr>
        <p:spPr>
          <a:xfrm>
            <a:off x="7956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Perceptual area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66739D3-5945-8240-BC9B-A1F17750B39D}"/>
              </a:ext>
            </a:extLst>
          </p:cNvPr>
          <p:cNvSpPr/>
          <p:nvPr/>
        </p:nvSpPr>
        <p:spPr>
          <a:xfrm>
            <a:off x="7446240" y="4911480"/>
            <a:ext cx="453600" cy="41652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7330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6E21E-07F0-1945-8A08-854DE46AF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Ecology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hierarchical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57283A-D52E-DD47-941F-EE51CE47A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36134"/>
            <a:ext cx="4114800" cy="4890030"/>
          </a:xfrm>
        </p:spPr>
        <p:txBody>
          <a:bodyPr/>
          <a:lstStyle/>
          <a:p>
            <a:r>
              <a:rPr lang="de-DE" dirty="0" err="1"/>
              <a:t>Hierarchy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organisational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genes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ecosystems</a:t>
            </a:r>
            <a:endParaRPr lang="de-DE" dirty="0"/>
          </a:p>
          <a:p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operates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evolves</a:t>
            </a:r>
            <a:r>
              <a:rPr lang="de-DE" dirty="0"/>
              <a:t> on a </a:t>
            </a:r>
            <a:r>
              <a:rPr lang="de-DE" dirty="0" err="1"/>
              <a:t>characteristic</a:t>
            </a:r>
            <a:r>
              <a:rPr lang="de-DE" dirty="0"/>
              <a:t> </a:t>
            </a:r>
            <a:r>
              <a:rPr lang="de-DE" dirty="0" err="1"/>
              <a:t>spatial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temporal </a:t>
            </a:r>
            <a:r>
              <a:rPr lang="de-DE" dirty="0" err="1"/>
              <a:t>scale</a:t>
            </a:r>
            <a:endParaRPr lang="de-DE" dirty="0"/>
          </a:p>
          <a:p>
            <a:endParaRPr lang="de-DE" dirty="0"/>
          </a:p>
          <a:p>
            <a:pPr>
              <a:buFont typeface="Wingdings" pitchFamily="2" charset="2"/>
              <a:buChar char="Ø"/>
            </a:pP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crucial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appropriate</a:t>
            </a:r>
            <a:r>
              <a:rPr lang="de-DE" dirty="0"/>
              <a:t> </a:t>
            </a:r>
            <a:r>
              <a:rPr lang="de-DE" dirty="0" err="1"/>
              <a:t>modelling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ecological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endParaRPr lang="de-DE" dirty="0"/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1FB30E02-5115-064F-AA1D-A46670F49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585" y="2127923"/>
            <a:ext cx="3938465" cy="349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9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" name="Textfeld 46_43">
            <a:extLst>
              <a:ext uri="{FF2B5EF4-FFF2-40B4-BE49-F238E27FC236}">
                <a16:creationId xmlns:a16="http://schemas.microsoft.com/office/drawing/2014/main" id="{3E16DF09-D459-AE4E-9C8D-779A42C910E9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1.) Stochastic Movement Simulator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D10AF4D-9F13-5C4F-89B6-A9B1759EE56F}"/>
              </a:ext>
            </a:extLst>
          </p:cNvPr>
          <p:cNvSpPr txBox="1"/>
          <p:nvPr/>
        </p:nvSpPr>
        <p:spPr>
          <a:xfrm>
            <a:off x="6336000" y="1455120"/>
            <a:ext cx="1584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Movement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F6458E-41CE-CC4E-AE73-05CDCFCE3A57}"/>
              </a:ext>
            </a:extLst>
          </p:cNvPr>
          <p:cNvSpPr/>
          <p:nvPr/>
        </p:nvSpPr>
        <p:spPr>
          <a:xfrm>
            <a:off x="6840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489F9C4-DEA7-0144-B271-2E0DB4396B02}"/>
              </a:ext>
            </a:extLst>
          </p:cNvPr>
          <p:cNvSpPr/>
          <p:nvPr/>
        </p:nvSpPr>
        <p:spPr>
          <a:xfrm>
            <a:off x="7272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F5CD36F-A23A-6F49-B2CE-664643B24635}"/>
              </a:ext>
            </a:extLst>
          </p:cNvPr>
          <p:cNvSpPr/>
          <p:nvPr/>
        </p:nvSpPr>
        <p:spPr>
          <a:xfrm>
            <a:off x="7704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4F25991-BB2F-6243-AEC9-1FFEFD502FB2}"/>
              </a:ext>
            </a:extLst>
          </p:cNvPr>
          <p:cNvSpPr/>
          <p:nvPr/>
        </p:nvSpPr>
        <p:spPr>
          <a:xfrm>
            <a:off x="5976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ACC7695-8476-D148-8F87-4E6E412D5F67}"/>
              </a:ext>
            </a:extLst>
          </p:cNvPr>
          <p:cNvSpPr/>
          <p:nvPr/>
        </p:nvSpPr>
        <p:spPr>
          <a:xfrm>
            <a:off x="6408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06CC297-FDCA-CC45-A734-AA067FDF56A7}"/>
              </a:ext>
            </a:extLst>
          </p:cNvPr>
          <p:cNvSpPr/>
          <p:nvPr/>
        </p:nvSpPr>
        <p:spPr>
          <a:xfrm>
            <a:off x="7704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0455829-F05F-4E4F-B71D-8D8A7306B94D}"/>
              </a:ext>
            </a:extLst>
          </p:cNvPr>
          <p:cNvSpPr/>
          <p:nvPr/>
        </p:nvSpPr>
        <p:spPr>
          <a:xfrm>
            <a:off x="5976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2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C477CAB-362A-F840-BAB2-E9909B485645}"/>
              </a:ext>
            </a:extLst>
          </p:cNvPr>
          <p:cNvSpPr/>
          <p:nvPr/>
        </p:nvSpPr>
        <p:spPr>
          <a:xfrm>
            <a:off x="7272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9573A1-7C46-2A4C-810C-D3603F782848}"/>
              </a:ext>
            </a:extLst>
          </p:cNvPr>
          <p:cNvSpPr/>
          <p:nvPr/>
        </p:nvSpPr>
        <p:spPr>
          <a:xfrm>
            <a:off x="5976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C8B99C5-21BF-224C-B2B7-DD3DADEDB456}"/>
              </a:ext>
            </a:extLst>
          </p:cNvPr>
          <p:cNvSpPr/>
          <p:nvPr/>
        </p:nvSpPr>
        <p:spPr>
          <a:xfrm>
            <a:off x="6408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1D02F43-F269-BA40-8FC6-393E8232AB0E}"/>
              </a:ext>
            </a:extLst>
          </p:cNvPr>
          <p:cNvSpPr/>
          <p:nvPr/>
        </p:nvSpPr>
        <p:spPr>
          <a:xfrm>
            <a:off x="6840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04D8BDF-8D65-D74C-ADC3-1DBD64BE3C5C}"/>
              </a:ext>
            </a:extLst>
          </p:cNvPr>
          <p:cNvSpPr/>
          <p:nvPr/>
        </p:nvSpPr>
        <p:spPr>
          <a:xfrm>
            <a:off x="7272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142B93D-2253-8E45-9DA4-4F3A3B8A0DA5}"/>
              </a:ext>
            </a:extLst>
          </p:cNvPr>
          <p:cNvSpPr/>
          <p:nvPr/>
        </p:nvSpPr>
        <p:spPr>
          <a:xfrm>
            <a:off x="7704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472ADE6-28EC-C141-B3A3-E04315712026}"/>
              </a:ext>
            </a:extLst>
          </p:cNvPr>
          <p:cNvSpPr/>
          <p:nvPr/>
        </p:nvSpPr>
        <p:spPr>
          <a:xfrm>
            <a:off x="6840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CA40DFF-C053-AC4C-97FA-33010655BE84}"/>
              </a:ext>
            </a:extLst>
          </p:cNvPr>
          <p:cNvSpPr/>
          <p:nvPr/>
        </p:nvSpPr>
        <p:spPr>
          <a:xfrm>
            <a:off x="7272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246C0AF-A9A0-7B4D-97AC-29F832681D6C}"/>
              </a:ext>
            </a:extLst>
          </p:cNvPr>
          <p:cNvSpPr/>
          <p:nvPr/>
        </p:nvSpPr>
        <p:spPr>
          <a:xfrm>
            <a:off x="7704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801A6AA-0E49-4749-A859-CCE74ACFAFC2}"/>
              </a:ext>
            </a:extLst>
          </p:cNvPr>
          <p:cNvSpPr/>
          <p:nvPr/>
        </p:nvSpPr>
        <p:spPr>
          <a:xfrm>
            <a:off x="5702400" y="435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A65C77D-A1AF-434D-8109-CAE5817AC0DB}"/>
              </a:ext>
            </a:extLst>
          </p:cNvPr>
          <p:cNvSpPr txBox="1"/>
          <p:nvPr/>
        </p:nvSpPr>
        <p:spPr>
          <a:xfrm>
            <a:off x="6156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ACA48E4-B070-C344-9BE8-CE3DCA4FE969}"/>
              </a:ext>
            </a:extLst>
          </p:cNvPr>
          <p:cNvSpPr/>
          <p:nvPr/>
        </p:nvSpPr>
        <p:spPr>
          <a:xfrm>
            <a:off x="5702400" y="489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C905EDD-22D7-DD44-8308-E365D7BF01BB}"/>
              </a:ext>
            </a:extLst>
          </p:cNvPr>
          <p:cNvSpPr txBox="1"/>
          <p:nvPr/>
        </p:nvSpPr>
        <p:spPr>
          <a:xfrm>
            <a:off x="6192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1257EE39-9EDF-B349-9C81-7644FA1B59E5}"/>
              </a:ext>
            </a:extLst>
          </p:cNvPr>
          <p:cNvSpPr/>
          <p:nvPr/>
        </p:nvSpPr>
        <p:spPr>
          <a:xfrm>
            <a:off x="7704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43426BA6-EB96-724F-BA0F-68AC0AEE4141}"/>
              </a:ext>
            </a:extLst>
          </p:cNvPr>
          <p:cNvSpPr/>
          <p:nvPr/>
        </p:nvSpPr>
        <p:spPr>
          <a:xfrm>
            <a:off x="6408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B868646-C14F-4643-94B4-643E74C9649C}"/>
              </a:ext>
            </a:extLst>
          </p:cNvPr>
          <p:cNvSpPr/>
          <p:nvPr/>
        </p:nvSpPr>
        <p:spPr>
          <a:xfrm>
            <a:off x="6408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3F457E2-7AC1-984C-BFF1-CD7539021004}"/>
              </a:ext>
            </a:extLst>
          </p:cNvPr>
          <p:cNvSpPr/>
          <p:nvPr/>
        </p:nvSpPr>
        <p:spPr>
          <a:xfrm>
            <a:off x="5976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B89F93D1-BCDE-154B-A227-506AD2D2DA66}"/>
              </a:ext>
            </a:extLst>
          </p:cNvPr>
          <p:cNvSpPr/>
          <p:nvPr/>
        </p:nvSpPr>
        <p:spPr>
          <a:xfrm>
            <a:off x="5976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BF6DC646-018C-3542-B4DE-B9684F3F3424}"/>
              </a:ext>
            </a:extLst>
          </p:cNvPr>
          <p:cNvSpPr/>
          <p:nvPr/>
        </p:nvSpPr>
        <p:spPr>
          <a:xfrm>
            <a:off x="6408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89B7CDD4-3D9E-724C-911B-A219959E4609}"/>
              </a:ext>
            </a:extLst>
          </p:cNvPr>
          <p:cNvSpPr/>
          <p:nvPr/>
        </p:nvSpPr>
        <p:spPr>
          <a:xfrm>
            <a:off x="6840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CAE650C9-37C4-3747-B47A-0E8301F1306C}"/>
              </a:ext>
            </a:extLst>
          </p:cNvPr>
          <p:cNvSpPr/>
          <p:nvPr/>
        </p:nvSpPr>
        <p:spPr>
          <a:xfrm>
            <a:off x="7272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3" name="Textfeld 46_44">
            <a:extLst>
              <a:ext uri="{FF2B5EF4-FFF2-40B4-BE49-F238E27FC236}">
                <a16:creationId xmlns:a16="http://schemas.microsoft.com/office/drawing/2014/main" id="{69562698-47F9-AF47-ABFA-256408E4E151}"/>
              </a:ext>
            </a:extLst>
          </p:cNvPr>
          <p:cNvSpPr/>
          <p:nvPr/>
        </p:nvSpPr>
        <p:spPr>
          <a:xfrm>
            <a:off x="1116000" y="1998360"/>
            <a:ext cx="4140000" cy="190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takes perception into account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perceptual range (e.g. 1 cell)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decision of next direction based on: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lowest average cost 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preceeding steps in memory (e.g. 3 steps)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directional persistence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AED07596-6536-7948-BEC6-E905AEAEDDA1}"/>
              </a:ext>
            </a:extLst>
          </p:cNvPr>
          <p:cNvSpPr/>
          <p:nvPr/>
        </p:nvSpPr>
        <p:spPr>
          <a:xfrm>
            <a:off x="6408000" y="2304000"/>
            <a:ext cx="1296000" cy="129600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3E695D39-A0AC-3645-8994-D20767F4700F}"/>
              </a:ext>
            </a:extLst>
          </p:cNvPr>
          <p:cNvGrpSpPr/>
          <p:nvPr/>
        </p:nvGrpSpPr>
        <p:grpSpPr>
          <a:xfrm>
            <a:off x="6840000" y="2736000"/>
            <a:ext cx="432000" cy="432000"/>
            <a:chOff x="6840000" y="2736000"/>
            <a:chExt cx="432000" cy="432000"/>
          </a:xfrm>
        </p:grpSpPr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FF7EDDC3-490A-274F-84DA-7CB8EA486472}"/>
                </a:ext>
              </a:extLst>
            </p:cNvPr>
            <p:cNvSpPr/>
            <p:nvPr/>
          </p:nvSpPr>
          <p:spPr>
            <a:xfrm>
              <a:off x="6840000" y="2736000"/>
              <a:ext cx="432000" cy="432000"/>
            </a:xfrm>
            <a:prstGeom prst="rect">
              <a:avLst/>
            </a:prstGeom>
            <a:solidFill>
              <a:srgbClr val="C9211E">
                <a:alpha val="70000"/>
              </a:srgbClr>
            </a:solidFill>
            <a:ln w="0">
              <a:solidFill>
                <a:srgbClr val="0D1D3A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285DBDC3-8CB0-8540-A5B3-214F78330EBE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6886800" y="2772000"/>
              <a:ext cx="359280" cy="3592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8" name="Rechteck 37">
            <a:extLst>
              <a:ext uri="{FF2B5EF4-FFF2-40B4-BE49-F238E27FC236}">
                <a16:creationId xmlns:a16="http://schemas.microsoft.com/office/drawing/2014/main" id="{6BFA26E8-5E21-3244-8411-3003A2E27047}"/>
              </a:ext>
            </a:extLst>
          </p:cNvPr>
          <p:cNvSpPr/>
          <p:nvPr/>
        </p:nvSpPr>
        <p:spPr>
          <a:xfrm>
            <a:off x="7466400" y="4356000"/>
            <a:ext cx="432000" cy="432000"/>
          </a:xfrm>
          <a:prstGeom prst="rect">
            <a:avLst/>
          </a:prstGeom>
          <a:solidFill>
            <a:srgbClr val="C9211E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F9AC2EF5-44CE-044C-9AFD-6572AEAC73FD}"/>
              </a:ext>
            </a:extLst>
          </p:cNvPr>
          <p:cNvSpPr txBox="1"/>
          <p:nvPr/>
        </p:nvSpPr>
        <p:spPr>
          <a:xfrm>
            <a:off x="7920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Current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4D6D0EEE-9340-FC46-87F4-3AADFDB65C6F}"/>
              </a:ext>
            </a:extLst>
          </p:cNvPr>
          <p:cNvSpPr txBox="1"/>
          <p:nvPr/>
        </p:nvSpPr>
        <p:spPr>
          <a:xfrm>
            <a:off x="7956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Perceptual area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488562C8-F672-B54B-9AE2-2F6B4540929E}"/>
              </a:ext>
            </a:extLst>
          </p:cNvPr>
          <p:cNvSpPr/>
          <p:nvPr/>
        </p:nvSpPr>
        <p:spPr>
          <a:xfrm>
            <a:off x="7446240" y="4911480"/>
            <a:ext cx="453600" cy="41652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Gerade Verbindung 41">
            <a:extLst>
              <a:ext uri="{FF2B5EF4-FFF2-40B4-BE49-F238E27FC236}">
                <a16:creationId xmlns:a16="http://schemas.microsoft.com/office/drawing/2014/main" id="{29CE17DC-6D9B-904B-97CF-978E4C8F21EB}"/>
              </a:ext>
            </a:extLst>
          </p:cNvPr>
          <p:cNvSpPr/>
          <p:nvPr/>
        </p:nvSpPr>
        <p:spPr>
          <a:xfrm flipV="1">
            <a:off x="7488000" y="3420000"/>
            <a:ext cx="0" cy="36000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Gerade Verbindung 42">
            <a:extLst>
              <a:ext uri="{FF2B5EF4-FFF2-40B4-BE49-F238E27FC236}">
                <a16:creationId xmlns:a16="http://schemas.microsoft.com/office/drawing/2014/main" id="{F4CE590D-BF43-9B42-8CA8-08321927EFC5}"/>
              </a:ext>
            </a:extLst>
          </p:cNvPr>
          <p:cNvSpPr/>
          <p:nvPr/>
        </p:nvSpPr>
        <p:spPr>
          <a:xfrm flipH="1">
            <a:off x="7522200" y="3826800"/>
            <a:ext cx="360000" cy="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Gerade Verbindung 43">
            <a:extLst>
              <a:ext uri="{FF2B5EF4-FFF2-40B4-BE49-F238E27FC236}">
                <a16:creationId xmlns:a16="http://schemas.microsoft.com/office/drawing/2014/main" id="{23758145-9753-364C-8BFA-52F6227F7465}"/>
              </a:ext>
            </a:extLst>
          </p:cNvPr>
          <p:cNvSpPr/>
          <p:nvPr/>
        </p:nvSpPr>
        <p:spPr>
          <a:xfrm flipH="1" flipV="1">
            <a:off x="7251840" y="3147840"/>
            <a:ext cx="200520" cy="17244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370192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01A74E-8EDB-0B48-B405-DFE8BA9367D5}"/>
              </a:ext>
            </a:extLst>
          </p:cNvPr>
          <p:cNvSpPr/>
          <p:nvPr/>
        </p:nvSpPr>
        <p:spPr>
          <a:xfrm>
            <a:off x="6840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4" name="Textfeld 46_45">
            <a:extLst>
              <a:ext uri="{FF2B5EF4-FFF2-40B4-BE49-F238E27FC236}">
                <a16:creationId xmlns:a16="http://schemas.microsoft.com/office/drawing/2014/main" id="{AEE3831A-724C-DA47-9AF4-2B5D7722EEE0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1.) Stochastic Movement Simulator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7A04701-8A3D-A24C-B202-C4209D2036E7}"/>
              </a:ext>
            </a:extLst>
          </p:cNvPr>
          <p:cNvSpPr txBox="1"/>
          <p:nvPr/>
        </p:nvSpPr>
        <p:spPr>
          <a:xfrm>
            <a:off x="6336000" y="1455120"/>
            <a:ext cx="1584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Movement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C4703D7-7083-804A-AE64-2666E4B3AFDC}"/>
              </a:ext>
            </a:extLst>
          </p:cNvPr>
          <p:cNvSpPr/>
          <p:nvPr/>
        </p:nvSpPr>
        <p:spPr>
          <a:xfrm>
            <a:off x="6840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A1EE1A6-AA8F-034A-81B0-52679238A2E7}"/>
              </a:ext>
            </a:extLst>
          </p:cNvPr>
          <p:cNvSpPr/>
          <p:nvPr/>
        </p:nvSpPr>
        <p:spPr>
          <a:xfrm>
            <a:off x="7272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0CE0126-539C-D348-8C42-A24338C2A4AD}"/>
              </a:ext>
            </a:extLst>
          </p:cNvPr>
          <p:cNvSpPr/>
          <p:nvPr/>
        </p:nvSpPr>
        <p:spPr>
          <a:xfrm>
            <a:off x="7704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9EF8755-3435-874C-9593-C50C676EF91F}"/>
              </a:ext>
            </a:extLst>
          </p:cNvPr>
          <p:cNvSpPr/>
          <p:nvPr/>
        </p:nvSpPr>
        <p:spPr>
          <a:xfrm>
            <a:off x="5976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C68B58-BE6C-8041-A0B5-CEF8C42B035D}"/>
              </a:ext>
            </a:extLst>
          </p:cNvPr>
          <p:cNvSpPr/>
          <p:nvPr/>
        </p:nvSpPr>
        <p:spPr>
          <a:xfrm>
            <a:off x="7704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566F6A-58C3-064F-B8F4-C87E9BFD1A69}"/>
              </a:ext>
            </a:extLst>
          </p:cNvPr>
          <p:cNvSpPr/>
          <p:nvPr/>
        </p:nvSpPr>
        <p:spPr>
          <a:xfrm>
            <a:off x="5976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2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AB6C9F6-1F81-2D4E-B0C1-D819F500D69E}"/>
              </a:ext>
            </a:extLst>
          </p:cNvPr>
          <p:cNvSpPr/>
          <p:nvPr/>
        </p:nvSpPr>
        <p:spPr>
          <a:xfrm>
            <a:off x="7272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2F2A95F-C7B5-3244-87A0-7C1C39888E48}"/>
              </a:ext>
            </a:extLst>
          </p:cNvPr>
          <p:cNvSpPr/>
          <p:nvPr/>
        </p:nvSpPr>
        <p:spPr>
          <a:xfrm>
            <a:off x="5976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0D958D5-2672-D740-BD99-7D04BE29983D}"/>
              </a:ext>
            </a:extLst>
          </p:cNvPr>
          <p:cNvSpPr/>
          <p:nvPr/>
        </p:nvSpPr>
        <p:spPr>
          <a:xfrm>
            <a:off x="6408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E7704409-29FF-B343-A012-19C77CA9BDFA}"/>
              </a:ext>
            </a:extLst>
          </p:cNvPr>
          <p:cNvSpPr/>
          <p:nvPr/>
        </p:nvSpPr>
        <p:spPr>
          <a:xfrm>
            <a:off x="6840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21B636D-E582-CF4C-8548-EA6F723BA9E8}"/>
              </a:ext>
            </a:extLst>
          </p:cNvPr>
          <p:cNvSpPr/>
          <p:nvPr/>
        </p:nvSpPr>
        <p:spPr>
          <a:xfrm>
            <a:off x="7272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3BF49BB-F7BB-A54E-B295-FD1CF1AB28D1}"/>
              </a:ext>
            </a:extLst>
          </p:cNvPr>
          <p:cNvSpPr/>
          <p:nvPr/>
        </p:nvSpPr>
        <p:spPr>
          <a:xfrm>
            <a:off x="7704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AB5F11A-D566-5147-BEAA-7B5E0059A23A}"/>
              </a:ext>
            </a:extLst>
          </p:cNvPr>
          <p:cNvSpPr/>
          <p:nvPr/>
        </p:nvSpPr>
        <p:spPr>
          <a:xfrm>
            <a:off x="6840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1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7379F42-0DD5-DB4C-88EC-0C732C1744D3}"/>
              </a:ext>
            </a:extLst>
          </p:cNvPr>
          <p:cNvSpPr/>
          <p:nvPr/>
        </p:nvSpPr>
        <p:spPr>
          <a:xfrm>
            <a:off x="7272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CB5B25C-3065-294F-A326-5B5B282B0D05}"/>
              </a:ext>
            </a:extLst>
          </p:cNvPr>
          <p:cNvSpPr/>
          <p:nvPr/>
        </p:nvSpPr>
        <p:spPr>
          <a:xfrm>
            <a:off x="7704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0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550E727E-4665-BA47-9C9B-C9C719D84572}"/>
              </a:ext>
            </a:extLst>
          </p:cNvPr>
          <p:cNvSpPr/>
          <p:nvPr/>
        </p:nvSpPr>
        <p:spPr>
          <a:xfrm>
            <a:off x="5702400" y="435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5670E5B2-7B66-A44C-9863-3D34E5E4C981}"/>
              </a:ext>
            </a:extLst>
          </p:cNvPr>
          <p:cNvSpPr txBox="1"/>
          <p:nvPr/>
        </p:nvSpPr>
        <p:spPr>
          <a:xfrm>
            <a:off x="6156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3DFEEB1B-08A6-1F4E-84FD-263A5C05E0B1}"/>
              </a:ext>
            </a:extLst>
          </p:cNvPr>
          <p:cNvSpPr/>
          <p:nvPr/>
        </p:nvSpPr>
        <p:spPr>
          <a:xfrm>
            <a:off x="5702400" y="489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95B9F90-A5EA-FB49-A696-9D21A0334D73}"/>
              </a:ext>
            </a:extLst>
          </p:cNvPr>
          <p:cNvSpPr txBox="1"/>
          <p:nvPr/>
        </p:nvSpPr>
        <p:spPr>
          <a:xfrm>
            <a:off x="6192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8F6CE20F-8F20-A44D-B8AB-48C2D9DCBDE1}"/>
              </a:ext>
            </a:extLst>
          </p:cNvPr>
          <p:cNvSpPr/>
          <p:nvPr/>
        </p:nvSpPr>
        <p:spPr>
          <a:xfrm>
            <a:off x="7704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A8CABC80-245B-B647-805D-8F9F400590A6}"/>
              </a:ext>
            </a:extLst>
          </p:cNvPr>
          <p:cNvSpPr/>
          <p:nvPr/>
        </p:nvSpPr>
        <p:spPr>
          <a:xfrm>
            <a:off x="6408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FBB35403-FF69-A346-95A4-84A6A595B933}"/>
              </a:ext>
            </a:extLst>
          </p:cNvPr>
          <p:cNvSpPr/>
          <p:nvPr/>
        </p:nvSpPr>
        <p:spPr>
          <a:xfrm>
            <a:off x="6408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C140E35F-663F-5745-9BCE-6EF0476A813D}"/>
              </a:ext>
            </a:extLst>
          </p:cNvPr>
          <p:cNvSpPr/>
          <p:nvPr/>
        </p:nvSpPr>
        <p:spPr>
          <a:xfrm>
            <a:off x="5976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5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41BD3930-8979-A248-80B4-5EECE645404B}"/>
              </a:ext>
            </a:extLst>
          </p:cNvPr>
          <p:cNvSpPr/>
          <p:nvPr/>
        </p:nvSpPr>
        <p:spPr>
          <a:xfrm>
            <a:off x="5976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A423D21-98B0-1E48-BB39-C4DEA9BE8D5F}"/>
              </a:ext>
            </a:extLst>
          </p:cNvPr>
          <p:cNvSpPr/>
          <p:nvPr/>
        </p:nvSpPr>
        <p:spPr>
          <a:xfrm>
            <a:off x="6408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4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E581B9A-4113-0147-9ED2-3E6AD733749F}"/>
              </a:ext>
            </a:extLst>
          </p:cNvPr>
          <p:cNvSpPr/>
          <p:nvPr/>
        </p:nvSpPr>
        <p:spPr>
          <a:xfrm>
            <a:off x="6840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FDC6E28-C8D3-7346-857F-F0134E5E8E1C}"/>
              </a:ext>
            </a:extLst>
          </p:cNvPr>
          <p:cNvSpPr/>
          <p:nvPr/>
        </p:nvSpPr>
        <p:spPr>
          <a:xfrm>
            <a:off x="7272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300" b="0" strike="noStrike" spc="-1">
                <a:solidFill>
                  <a:srgbClr val="001326"/>
                </a:solidFill>
                <a:latin typeface="TeX Gyre Heros"/>
              </a:rPr>
              <a:t>3</a:t>
            </a:r>
          </a:p>
        </p:txBody>
      </p:sp>
      <p:sp>
        <p:nvSpPr>
          <p:cNvPr id="33" name="Textfeld 46_46">
            <a:extLst>
              <a:ext uri="{FF2B5EF4-FFF2-40B4-BE49-F238E27FC236}">
                <a16:creationId xmlns:a16="http://schemas.microsoft.com/office/drawing/2014/main" id="{BBF33F8C-EFF9-BF46-9130-15422B713811}"/>
              </a:ext>
            </a:extLst>
          </p:cNvPr>
          <p:cNvSpPr/>
          <p:nvPr/>
        </p:nvSpPr>
        <p:spPr>
          <a:xfrm>
            <a:off x="1116000" y="1998360"/>
            <a:ext cx="4140000" cy="190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takes perception into account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perceptual range (e.g. 1 cell)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decision of next direction based on: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lowest average cost 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preceeding steps in memory (e.g. 3 steps)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  <a:p>
            <a:pPr marL="648000" lvl="2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directional persistence</a:t>
            </a:r>
            <a:endParaRPr lang="en-GB" sz="1300" b="0" strike="noStrike" spc="-1">
              <a:solidFill>
                <a:srgbClr val="052D51"/>
              </a:solidFill>
              <a:latin typeface="TeX Gyre Heros"/>
              <a:ea typeface="Noto Sans CJK SC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D5EE6D8-C296-1243-BC86-10EF85A53DD1}"/>
              </a:ext>
            </a:extLst>
          </p:cNvPr>
          <p:cNvSpPr/>
          <p:nvPr/>
        </p:nvSpPr>
        <p:spPr>
          <a:xfrm>
            <a:off x="5976000" y="1872000"/>
            <a:ext cx="1296000" cy="129600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8E27D240-F4F8-364B-B61B-D81EDE11BC1C}"/>
              </a:ext>
            </a:extLst>
          </p:cNvPr>
          <p:cNvGrpSpPr/>
          <p:nvPr/>
        </p:nvGrpSpPr>
        <p:grpSpPr>
          <a:xfrm>
            <a:off x="6408000" y="2304000"/>
            <a:ext cx="432000" cy="432000"/>
            <a:chOff x="6408000" y="2304000"/>
            <a:chExt cx="432000" cy="432000"/>
          </a:xfrm>
        </p:grpSpPr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2918DCF0-606F-F34D-835E-D9D6D893D2A7}"/>
                </a:ext>
              </a:extLst>
            </p:cNvPr>
            <p:cNvSpPr/>
            <p:nvPr/>
          </p:nvSpPr>
          <p:spPr>
            <a:xfrm>
              <a:off x="6408000" y="2304000"/>
              <a:ext cx="432000" cy="432000"/>
            </a:xfrm>
            <a:prstGeom prst="rect">
              <a:avLst/>
            </a:prstGeom>
            <a:solidFill>
              <a:srgbClr val="C9211E">
                <a:alpha val="70000"/>
              </a:srgbClr>
            </a:solidFill>
            <a:ln w="0">
              <a:solidFill>
                <a:srgbClr val="0D1D3A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E873C212-6FF1-3C47-AEC9-F547FA2B158B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6454800" y="2340000"/>
              <a:ext cx="359280" cy="3592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8" name="Rechteck 37">
            <a:extLst>
              <a:ext uri="{FF2B5EF4-FFF2-40B4-BE49-F238E27FC236}">
                <a16:creationId xmlns:a16="http://schemas.microsoft.com/office/drawing/2014/main" id="{032DBC2E-F31B-2A44-83A4-42F6B0352082}"/>
              </a:ext>
            </a:extLst>
          </p:cNvPr>
          <p:cNvSpPr/>
          <p:nvPr/>
        </p:nvSpPr>
        <p:spPr>
          <a:xfrm>
            <a:off x="7466400" y="4356000"/>
            <a:ext cx="432000" cy="432000"/>
          </a:xfrm>
          <a:prstGeom prst="rect">
            <a:avLst/>
          </a:prstGeom>
          <a:solidFill>
            <a:srgbClr val="C9211E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AB7CDB83-EF8E-6C4A-8390-A62F04DB1DF9}"/>
              </a:ext>
            </a:extLst>
          </p:cNvPr>
          <p:cNvSpPr txBox="1"/>
          <p:nvPr/>
        </p:nvSpPr>
        <p:spPr>
          <a:xfrm>
            <a:off x="7920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Current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AE8B122D-2A87-934B-9BF4-D39CF5694415}"/>
              </a:ext>
            </a:extLst>
          </p:cNvPr>
          <p:cNvSpPr txBox="1"/>
          <p:nvPr/>
        </p:nvSpPr>
        <p:spPr>
          <a:xfrm>
            <a:off x="7956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Perceptual area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C0F2AAC0-CE80-B340-8074-9502E0EA9FEF}"/>
              </a:ext>
            </a:extLst>
          </p:cNvPr>
          <p:cNvSpPr/>
          <p:nvPr/>
        </p:nvSpPr>
        <p:spPr>
          <a:xfrm>
            <a:off x="7446240" y="4911480"/>
            <a:ext cx="453600" cy="416520"/>
          </a:xfrm>
          <a:prstGeom prst="rect">
            <a:avLst/>
          </a:prstGeom>
          <a:solidFill>
            <a:srgbClr val="00888A">
              <a:alpha val="50000"/>
            </a:srgbClr>
          </a:solidFill>
          <a:ln w="10800">
            <a:solidFill>
              <a:srgbClr val="3D5AF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Gerade Verbindung 41">
            <a:extLst>
              <a:ext uri="{FF2B5EF4-FFF2-40B4-BE49-F238E27FC236}">
                <a16:creationId xmlns:a16="http://schemas.microsoft.com/office/drawing/2014/main" id="{F9FB5427-3AE7-6D4B-AF9D-CFD0779D369C}"/>
              </a:ext>
            </a:extLst>
          </p:cNvPr>
          <p:cNvSpPr/>
          <p:nvPr/>
        </p:nvSpPr>
        <p:spPr>
          <a:xfrm flipV="1">
            <a:off x="7488000" y="3420000"/>
            <a:ext cx="0" cy="36000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Gerade Verbindung 42">
            <a:extLst>
              <a:ext uri="{FF2B5EF4-FFF2-40B4-BE49-F238E27FC236}">
                <a16:creationId xmlns:a16="http://schemas.microsoft.com/office/drawing/2014/main" id="{C816ECCC-0695-314A-AC8C-9CAFE6E388B4}"/>
              </a:ext>
            </a:extLst>
          </p:cNvPr>
          <p:cNvSpPr/>
          <p:nvPr/>
        </p:nvSpPr>
        <p:spPr>
          <a:xfrm flipH="1">
            <a:off x="7522200" y="3826800"/>
            <a:ext cx="360000" cy="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Gerade Verbindung 43">
            <a:extLst>
              <a:ext uri="{FF2B5EF4-FFF2-40B4-BE49-F238E27FC236}">
                <a16:creationId xmlns:a16="http://schemas.microsoft.com/office/drawing/2014/main" id="{892AC411-63E4-F747-A530-1BF6C00AF4DF}"/>
              </a:ext>
            </a:extLst>
          </p:cNvPr>
          <p:cNvSpPr/>
          <p:nvPr/>
        </p:nvSpPr>
        <p:spPr>
          <a:xfrm flipH="1" flipV="1">
            <a:off x="7107840" y="3039840"/>
            <a:ext cx="327600" cy="28080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Gerade Verbindung 44">
            <a:extLst>
              <a:ext uri="{FF2B5EF4-FFF2-40B4-BE49-F238E27FC236}">
                <a16:creationId xmlns:a16="http://schemas.microsoft.com/office/drawing/2014/main" id="{0F9029DF-C4BA-C742-AAA5-A7770FB127E4}"/>
              </a:ext>
            </a:extLst>
          </p:cNvPr>
          <p:cNvSpPr/>
          <p:nvPr/>
        </p:nvSpPr>
        <p:spPr>
          <a:xfrm flipH="1" flipV="1">
            <a:off x="6807240" y="2719080"/>
            <a:ext cx="200520" cy="17244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075326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" name="Textfeld 46_47">
            <a:extLst>
              <a:ext uri="{FF2B5EF4-FFF2-40B4-BE49-F238E27FC236}">
                <a16:creationId xmlns:a16="http://schemas.microsoft.com/office/drawing/2014/main" id="{3B0C885F-397E-D743-B8E0-4DFC81C3DEE4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2.) Correlated Random Walk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7165832-FCD7-6244-B413-2350E73DA5FD}"/>
              </a:ext>
            </a:extLst>
          </p:cNvPr>
          <p:cNvSpPr txBox="1"/>
          <p:nvPr/>
        </p:nvSpPr>
        <p:spPr>
          <a:xfrm>
            <a:off x="6012000" y="1455120"/>
            <a:ext cx="2268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no consideration of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718BE5C-744B-044F-BBEC-23C0648863D8}"/>
              </a:ext>
            </a:extLst>
          </p:cNvPr>
          <p:cNvSpPr/>
          <p:nvPr/>
        </p:nvSpPr>
        <p:spPr>
          <a:xfrm>
            <a:off x="6840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5E9C01-18FC-974E-8B48-61EC0FE21A79}"/>
              </a:ext>
            </a:extLst>
          </p:cNvPr>
          <p:cNvSpPr/>
          <p:nvPr/>
        </p:nvSpPr>
        <p:spPr>
          <a:xfrm>
            <a:off x="7272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621E87-D491-1143-ABBB-351EAB65E500}"/>
              </a:ext>
            </a:extLst>
          </p:cNvPr>
          <p:cNvSpPr/>
          <p:nvPr/>
        </p:nvSpPr>
        <p:spPr>
          <a:xfrm>
            <a:off x="7704000" y="1872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6D9B53E-C731-DE47-8A2F-661F016AC9E6}"/>
              </a:ext>
            </a:extLst>
          </p:cNvPr>
          <p:cNvSpPr/>
          <p:nvPr/>
        </p:nvSpPr>
        <p:spPr>
          <a:xfrm>
            <a:off x="5976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E3C9DD8-02AC-6248-8E90-D4BAB72FBCDD}"/>
              </a:ext>
            </a:extLst>
          </p:cNvPr>
          <p:cNvSpPr/>
          <p:nvPr/>
        </p:nvSpPr>
        <p:spPr>
          <a:xfrm>
            <a:off x="6408000" y="2304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F64EE9D-65A5-A340-B7A8-AF4974F7E0DE}"/>
              </a:ext>
            </a:extLst>
          </p:cNvPr>
          <p:cNvSpPr/>
          <p:nvPr/>
        </p:nvSpPr>
        <p:spPr>
          <a:xfrm>
            <a:off x="7704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FAD0D86-8BF4-6D4C-9FFB-5F2BA8D1BEF2}"/>
              </a:ext>
            </a:extLst>
          </p:cNvPr>
          <p:cNvSpPr/>
          <p:nvPr/>
        </p:nvSpPr>
        <p:spPr>
          <a:xfrm>
            <a:off x="5976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4DABF42-AD61-F64E-81BE-EB1773D229AF}"/>
              </a:ext>
            </a:extLst>
          </p:cNvPr>
          <p:cNvSpPr/>
          <p:nvPr/>
        </p:nvSpPr>
        <p:spPr>
          <a:xfrm>
            <a:off x="7272000" y="273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943F398-13AD-E245-8997-66F196C0F004}"/>
              </a:ext>
            </a:extLst>
          </p:cNvPr>
          <p:cNvSpPr/>
          <p:nvPr/>
        </p:nvSpPr>
        <p:spPr>
          <a:xfrm>
            <a:off x="5976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82DF83B-7DEB-D24F-A100-8F42A3B1FBED}"/>
              </a:ext>
            </a:extLst>
          </p:cNvPr>
          <p:cNvSpPr/>
          <p:nvPr/>
        </p:nvSpPr>
        <p:spPr>
          <a:xfrm>
            <a:off x="6408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735ACE7-A420-8648-BABB-CB052410A281}"/>
              </a:ext>
            </a:extLst>
          </p:cNvPr>
          <p:cNvSpPr/>
          <p:nvPr/>
        </p:nvSpPr>
        <p:spPr>
          <a:xfrm>
            <a:off x="6840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FB55770-AABD-2746-B232-170B32F17107}"/>
              </a:ext>
            </a:extLst>
          </p:cNvPr>
          <p:cNvSpPr/>
          <p:nvPr/>
        </p:nvSpPr>
        <p:spPr>
          <a:xfrm>
            <a:off x="7272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318EDFD-1286-7845-8EB1-92875B1031E4}"/>
              </a:ext>
            </a:extLst>
          </p:cNvPr>
          <p:cNvSpPr/>
          <p:nvPr/>
        </p:nvSpPr>
        <p:spPr>
          <a:xfrm>
            <a:off x="7704000" y="3168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6253F8B-0CB9-AF4A-B595-5F6CF072FDF4}"/>
              </a:ext>
            </a:extLst>
          </p:cNvPr>
          <p:cNvSpPr/>
          <p:nvPr/>
        </p:nvSpPr>
        <p:spPr>
          <a:xfrm>
            <a:off x="6840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E0CA0BBC-52E3-7A46-AE64-9FEF69EAB2E5}"/>
              </a:ext>
            </a:extLst>
          </p:cNvPr>
          <p:cNvSpPr/>
          <p:nvPr/>
        </p:nvSpPr>
        <p:spPr>
          <a:xfrm>
            <a:off x="7272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EB287C4-F3D9-7549-A36E-EFDDAD6460C3}"/>
              </a:ext>
            </a:extLst>
          </p:cNvPr>
          <p:cNvSpPr/>
          <p:nvPr/>
        </p:nvSpPr>
        <p:spPr>
          <a:xfrm>
            <a:off x="7704000" y="3600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2D46281-F12E-914D-BAE7-3EC7ACB7E9C4}"/>
              </a:ext>
            </a:extLst>
          </p:cNvPr>
          <p:cNvSpPr/>
          <p:nvPr/>
        </p:nvSpPr>
        <p:spPr>
          <a:xfrm>
            <a:off x="5990400" y="435600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F00CD21-549E-A244-8BDD-A3A7E51A3790}"/>
              </a:ext>
            </a:extLst>
          </p:cNvPr>
          <p:cNvSpPr txBox="1"/>
          <p:nvPr/>
        </p:nvSpPr>
        <p:spPr>
          <a:xfrm>
            <a:off x="6444000" y="440748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067289F-BC08-2747-8027-1447182B7C13}"/>
              </a:ext>
            </a:extLst>
          </p:cNvPr>
          <p:cNvSpPr/>
          <p:nvPr/>
        </p:nvSpPr>
        <p:spPr>
          <a:xfrm>
            <a:off x="5990400" y="489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3B44CAB-2E61-C74B-BD67-1658146B755E}"/>
              </a:ext>
            </a:extLst>
          </p:cNvPr>
          <p:cNvSpPr txBox="1"/>
          <p:nvPr/>
        </p:nvSpPr>
        <p:spPr>
          <a:xfrm>
            <a:off x="6480000" y="491148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15F631F3-5A28-644E-9236-ED0E054974BC}"/>
              </a:ext>
            </a:extLst>
          </p:cNvPr>
          <p:cNvSpPr/>
          <p:nvPr/>
        </p:nvSpPr>
        <p:spPr>
          <a:xfrm>
            <a:off x="7704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DD4D83AF-EACA-884F-890F-F0E2F1455AB8}"/>
              </a:ext>
            </a:extLst>
          </p:cNvPr>
          <p:cNvSpPr/>
          <p:nvPr/>
        </p:nvSpPr>
        <p:spPr>
          <a:xfrm>
            <a:off x="6840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A96E4B3-611E-3C4C-9CDB-C540AF43B585}"/>
              </a:ext>
            </a:extLst>
          </p:cNvPr>
          <p:cNvSpPr/>
          <p:nvPr/>
        </p:nvSpPr>
        <p:spPr>
          <a:xfrm>
            <a:off x="6408000" y="2736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568FA9E-9F77-FD4A-9B65-C63463006371}"/>
              </a:ext>
            </a:extLst>
          </p:cNvPr>
          <p:cNvSpPr/>
          <p:nvPr/>
        </p:nvSpPr>
        <p:spPr>
          <a:xfrm>
            <a:off x="6408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418904A-6A62-A34F-935E-52EC8D7FF2C9}"/>
              </a:ext>
            </a:extLst>
          </p:cNvPr>
          <p:cNvSpPr/>
          <p:nvPr/>
        </p:nvSpPr>
        <p:spPr>
          <a:xfrm>
            <a:off x="5976000" y="3600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AC10963-597B-904D-A905-3326D4EFC0FF}"/>
              </a:ext>
            </a:extLst>
          </p:cNvPr>
          <p:cNvSpPr/>
          <p:nvPr/>
        </p:nvSpPr>
        <p:spPr>
          <a:xfrm>
            <a:off x="5976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BE0E30E-0706-434E-89DC-6FD2BE69A710}"/>
              </a:ext>
            </a:extLst>
          </p:cNvPr>
          <p:cNvSpPr/>
          <p:nvPr/>
        </p:nvSpPr>
        <p:spPr>
          <a:xfrm>
            <a:off x="6408000" y="1872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EAF2608B-3A9D-B644-8312-3607153642BE}"/>
              </a:ext>
            </a:extLst>
          </p:cNvPr>
          <p:cNvSpPr/>
          <p:nvPr/>
        </p:nvSpPr>
        <p:spPr>
          <a:xfrm>
            <a:off x="6840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A371581B-A874-5645-BBDE-445B9D8446F5}"/>
              </a:ext>
            </a:extLst>
          </p:cNvPr>
          <p:cNvSpPr/>
          <p:nvPr/>
        </p:nvSpPr>
        <p:spPr>
          <a:xfrm>
            <a:off x="7272000" y="230400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Textfeld 46_48">
            <a:extLst>
              <a:ext uri="{FF2B5EF4-FFF2-40B4-BE49-F238E27FC236}">
                <a16:creationId xmlns:a16="http://schemas.microsoft.com/office/drawing/2014/main" id="{F3B6BDEA-2EA0-B145-82F3-4E8C2D0141A6}"/>
              </a:ext>
            </a:extLst>
          </p:cNvPr>
          <p:cNvSpPr/>
          <p:nvPr/>
        </p:nvSpPr>
        <p:spPr>
          <a:xfrm>
            <a:off x="1152000" y="1998360"/>
            <a:ext cx="3780000" cy="55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considers continuous space, not grid cells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</p:txBody>
      </p:sp>
    </p:spTree>
    <p:extLst>
      <p:ext uri="{BB962C8B-B14F-4D97-AF65-F5344CB8AC3E}">
        <p14:creationId xmlns:p14="http://schemas.microsoft.com/office/powerpoint/2010/main" val="1356765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DAFBB-1293-A347-BE16-212FD916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mechanistic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</p:txBody>
      </p:sp>
      <p:sp>
        <p:nvSpPr>
          <p:cNvPr id="3" name="Textfeld 46_49">
            <a:extLst>
              <a:ext uri="{FF2B5EF4-FFF2-40B4-BE49-F238E27FC236}">
                <a16:creationId xmlns:a16="http://schemas.microsoft.com/office/drawing/2014/main" id="{7A1A29AF-99A4-514A-862D-815924C37243}"/>
              </a:ext>
            </a:extLst>
          </p:cNvPr>
          <p:cNvSpPr/>
          <p:nvPr/>
        </p:nvSpPr>
        <p:spPr>
          <a:xfrm>
            <a:off x="540000" y="1440000"/>
            <a:ext cx="3420000" cy="33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6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2.) Correlated Random Walk</a:t>
            </a:r>
            <a:endParaRPr lang="en-GB" sz="16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" name="Textfeld 46_50">
            <a:extLst>
              <a:ext uri="{FF2B5EF4-FFF2-40B4-BE49-F238E27FC236}">
                <a16:creationId xmlns:a16="http://schemas.microsoft.com/office/drawing/2014/main" id="{9DDD9F6E-EE76-074B-B54F-B8B06DF6FC8D}"/>
              </a:ext>
            </a:extLst>
          </p:cNvPr>
          <p:cNvSpPr/>
          <p:nvPr/>
        </p:nvSpPr>
        <p:spPr>
          <a:xfrm>
            <a:off x="1152000" y="1998360"/>
            <a:ext cx="3780000" cy="82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step-wise process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considers continuous space, not grid cells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300" b="0" strike="noStrike" spc="-1">
                <a:solidFill>
                  <a:srgbClr val="052D51"/>
                </a:solidFill>
                <a:latin typeface="TeX Gyre Heros"/>
                <a:ea typeface="Noto Sans CJK SC"/>
              </a:rPr>
              <a:t>draws direction from a distribution:</a:t>
            </a:r>
            <a:endParaRPr lang="en-GB" sz="130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AA2921D-A2AF-B348-AE7F-E4DC7A4D69F3}"/>
              </a:ext>
            </a:extLst>
          </p:cNvPr>
          <p:cNvSpPr/>
          <p:nvPr/>
        </p:nvSpPr>
        <p:spPr>
          <a:xfrm>
            <a:off x="5702400" y="435852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EAA46B-D8DB-FD42-AA73-5A6C54EADDE2}"/>
              </a:ext>
            </a:extLst>
          </p:cNvPr>
          <p:cNvSpPr txBox="1"/>
          <p:nvPr/>
        </p:nvSpPr>
        <p:spPr>
          <a:xfrm>
            <a:off x="6156000" y="441000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Habitat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CC83C8B-14DD-7D4C-B8B7-052B8BB260D0}"/>
              </a:ext>
            </a:extLst>
          </p:cNvPr>
          <p:cNvSpPr/>
          <p:nvPr/>
        </p:nvSpPr>
        <p:spPr>
          <a:xfrm>
            <a:off x="5702400" y="489852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F779C67-F16C-E64E-8DD6-9CFB03276CDF}"/>
              </a:ext>
            </a:extLst>
          </p:cNvPr>
          <p:cNvSpPr txBox="1"/>
          <p:nvPr/>
        </p:nvSpPr>
        <p:spPr>
          <a:xfrm>
            <a:off x="6192000" y="4914000"/>
            <a:ext cx="1440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Matrix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FDC4D4F-93CA-DE46-9EDF-C9BDE9B49817}"/>
              </a:ext>
            </a:extLst>
          </p:cNvPr>
          <p:cNvSpPr/>
          <p:nvPr/>
        </p:nvSpPr>
        <p:spPr>
          <a:xfrm>
            <a:off x="7466400" y="4358520"/>
            <a:ext cx="432000" cy="432000"/>
          </a:xfrm>
          <a:prstGeom prst="rect">
            <a:avLst/>
          </a:prstGeom>
          <a:solidFill>
            <a:srgbClr val="C9211E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5674258-E17E-EB48-B35E-4BFDD23EDA6C}"/>
              </a:ext>
            </a:extLst>
          </p:cNvPr>
          <p:cNvSpPr txBox="1"/>
          <p:nvPr/>
        </p:nvSpPr>
        <p:spPr>
          <a:xfrm>
            <a:off x="7920000" y="4410000"/>
            <a:ext cx="1476000" cy="30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200" b="0" strike="noStrike" spc="-1">
                <a:solidFill>
                  <a:srgbClr val="0F345A"/>
                </a:solidFill>
                <a:latin typeface="TeX Gyre Heros"/>
              </a:rPr>
              <a:t>Current cell</a:t>
            </a:r>
            <a:endParaRPr lang="en-GB" sz="12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20024DD-FB1D-6B4C-A49F-4D26C7B6C5FA}"/>
              </a:ext>
            </a:extLst>
          </p:cNvPr>
          <p:cNvSpPr txBox="1"/>
          <p:nvPr/>
        </p:nvSpPr>
        <p:spPr>
          <a:xfrm>
            <a:off x="6012000" y="1455480"/>
            <a:ext cx="2268000" cy="3448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0F345A"/>
                </a:solidFill>
                <a:latin typeface="TeX Gyre Heros"/>
              </a:rPr>
              <a:t>no consideration of costs</a:t>
            </a:r>
            <a:endParaRPr lang="en-GB" sz="1400" b="0" strike="noStrike" spc="-1">
              <a:solidFill>
                <a:srgbClr val="001326"/>
              </a:solidFill>
              <a:latin typeface="TeX Gyre Heros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89DA1EB-B9EF-5E4A-9DFA-ECDF9045E20A}"/>
              </a:ext>
            </a:extLst>
          </p:cNvPr>
          <p:cNvSpPr/>
          <p:nvPr/>
        </p:nvSpPr>
        <p:spPr>
          <a:xfrm>
            <a:off x="6840000" y="1872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E96CC19-AD56-804D-9A4F-9D315C3FCF99}"/>
              </a:ext>
            </a:extLst>
          </p:cNvPr>
          <p:cNvSpPr/>
          <p:nvPr/>
        </p:nvSpPr>
        <p:spPr>
          <a:xfrm>
            <a:off x="7272000" y="1872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3221E7-FCAC-D447-B993-AE0F6B3EAB4D}"/>
              </a:ext>
            </a:extLst>
          </p:cNvPr>
          <p:cNvSpPr/>
          <p:nvPr/>
        </p:nvSpPr>
        <p:spPr>
          <a:xfrm>
            <a:off x="7704000" y="1872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75A27CB-96A5-A546-9DDF-183CF06388B1}"/>
              </a:ext>
            </a:extLst>
          </p:cNvPr>
          <p:cNvSpPr/>
          <p:nvPr/>
        </p:nvSpPr>
        <p:spPr>
          <a:xfrm>
            <a:off x="5976000" y="2304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6003755-6F89-4744-803D-79C75B76BCE0}"/>
              </a:ext>
            </a:extLst>
          </p:cNvPr>
          <p:cNvSpPr/>
          <p:nvPr/>
        </p:nvSpPr>
        <p:spPr>
          <a:xfrm>
            <a:off x="6408000" y="2304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90F040B-5583-0E42-AB29-08B5227E8E30}"/>
              </a:ext>
            </a:extLst>
          </p:cNvPr>
          <p:cNvSpPr/>
          <p:nvPr/>
        </p:nvSpPr>
        <p:spPr>
          <a:xfrm>
            <a:off x="7704000" y="2304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A79BAD0-DD73-1B4F-BC1D-CCD80E8AF69E}"/>
              </a:ext>
            </a:extLst>
          </p:cNvPr>
          <p:cNvSpPr/>
          <p:nvPr/>
        </p:nvSpPr>
        <p:spPr>
          <a:xfrm>
            <a:off x="5976000" y="2736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61A197C-E663-6F4A-8DBA-30A39958904F}"/>
              </a:ext>
            </a:extLst>
          </p:cNvPr>
          <p:cNvSpPr/>
          <p:nvPr/>
        </p:nvSpPr>
        <p:spPr>
          <a:xfrm>
            <a:off x="7272000" y="2736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9B7DF6A-FCCC-DE41-ABE8-ADDE615149BC}"/>
              </a:ext>
            </a:extLst>
          </p:cNvPr>
          <p:cNvSpPr/>
          <p:nvPr/>
        </p:nvSpPr>
        <p:spPr>
          <a:xfrm>
            <a:off x="5976000" y="3168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53C48A5A-2DB4-3F46-A0CC-93F68A90BD9E}"/>
              </a:ext>
            </a:extLst>
          </p:cNvPr>
          <p:cNvSpPr/>
          <p:nvPr/>
        </p:nvSpPr>
        <p:spPr>
          <a:xfrm>
            <a:off x="6408000" y="3168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75A61CC8-0CE4-9C4B-87DB-C2CACB812B7D}"/>
              </a:ext>
            </a:extLst>
          </p:cNvPr>
          <p:cNvSpPr/>
          <p:nvPr/>
        </p:nvSpPr>
        <p:spPr>
          <a:xfrm>
            <a:off x="6840000" y="3168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FEB4F0A-2BC3-9547-9382-35F49A33655B}"/>
              </a:ext>
            </a:extLst>
          </p:cNvPr>
          <p:cNvSpPr/>
          <p:nvPr/>
        </p:nvSpPr>
        <p:spPr>
          <a:xfrm>
            <a:off x="7272000" y="3168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5A27A81-E1F6-5C4E-B69A-805618026638}"/>
              </a:ext>
            </a:extLst>
          </p:cNvPr>
          <p:cNvSpPr/>
          <p:nvPr/>
        </p:nvSpPr>
        <p:spPr>
          <a:xfrm>
            <a:off x="7704000" y="3168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2FEDACC1-C7B4-E140-A717-C7658C7DA858}"/>
              </a:ext>
            </a:extLst>
          </p:cNvPr>
          <p:cNvSpPr/>
          <p:nvPr/>
        </p:nvSpPr>
        <p:spPr>
          <a:xfrm>
            <a:off x="6840000" y="3600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0C4B94E-AD20-4E4B-B6C6-9792D3EE1E71}"/>
              </a:ext>
            </a:extLst>
          </p:cNvPr>
          <p:cNvSpPr/>
          <p:nvPr/>
        </p:nvSpPr>
        <p:spPr>
          <a:xfrm>
            <a:off x="7272000" y="3600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66CAF6EF-7BC2-2344-A9FC-BF83D8B8A2C3}"/>
              </a:ext>
            </a:extLst>
          </p:cNvPr>
          <p:cNvSpPr/>
          <p:nvPr/>
        </p:nvSpPr>
        <p:spPr>
          <a:xfrm>
            <a:off x="7704000" y="3600360"/>
            <a:ext cx="432000" cy="432000"/>
          </a:xfrm>
          <a:prstGeom prst="rect">
            <a:avLst/>
          </a:prstGeom>
          <a:solidFill>
            <a:srgbClr val="9DC477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55B2047-004F-F144-B245-664AF107EA85}"/>
              </a:ext>
            </a:extLst>
          </p:cNvPr>
          <p:cNvSpPr/>
          <p:nvPr/>
        </p:nvSpPr>
        <p:spPr>
          <a:xfrm>
            <a:off x="7704000" y="2736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C7522A7-94E7-DA44-8482-F807A46848E5}"/>
              </a:ext>
            </a:extLst>
          </p:cNvPr>
          <p:cNvSpPr/>
          <p:nvPr/>
        </p:nvSpPr>
        <p:spPr>
          <a:xfrm>
            <a:off x="6408000" y="2736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B4FC8399-F97C-F945-B7E2-A0F1065690D5}"/>
              </a:ext>
            </a:extLst>
          </p:cNvPr>
          <p:cNvSpPr/>
          <p:nvPr/>
        </p:nvSpPr>
        <p:spPr>
          <a:xfrm>
            <a:off x="6408000" y="3600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1688871-4501-1D45-9FBA-FA3F5F2DDDF5}"/>
              </a:ext>
            </a:extLst>
          </p:cNvPr>
          <p:cNvSpPr/>
          <p:nvPr/>
        </p:nvSpPr>
        <p:spPr>
          <a:xfrm>
            <a:off x="5976000" y="3600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EB1C42A2-9946-0641-A2D0-C9255F965D84}"/>
              </a:ext>
            </a:extLst>
          </p:cNvPr>
          <p:cNvSpPr/>
          <p:nvPr/>
        </p:nvSpPr>
        <p:spPr>
          <a:xfrm>
            <a:off x="5976000" y="1872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94468C5-1FFC-4E42-8158-807399FF1439}"/>
              </a:ext>
            </a:extLst>
          </p:cNvPr>
          <p:cNvSpPr/>
          <p:nvPr/>
        </p:nvSpPr>
        <p:spPr>
          <a:xfrm>
            <a:off x="6408000" y="1872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D58AF631-AC6C-FA4A-8A72-083442E5B308}"/>
              </a:ext>
            </a:extLst>
          </p:cNvPr>
          <p:cNvSpPr/>
          <p:nvPr/>
        </p:nvSpPr>
        <p:spPr>
          <a:xfrm>
            <a:off x="6840000" y="2304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8B61AC5F-B59A-0B48-9A04-10EFC0EEC0FF}"/>
              </a:ext>
            </a:extLst>
          </p:cNvPr>
          <p:cNvSpPr/>
          <p:nvPr/>
        </p:nvSpPr>
        <p:spPr>
          <a:xfrm>
            <a:off x="7272000" y="2304360"/>
            <a:ext cx="432000" cy="432000"/>
          </a:xfrm>
          <a:prstGeom prst="rect">
            <a:avLst/>
          </a:prstGeom>
          <a:solidFill>
            <a:srgbClr val="999999">
              <a:alpha val="70000"/>
            </a:srgbClr>
          </a:solidFill>
          <a:ln w="0">
            <a:solidFill>
              <a:srgbClr val="0D1D3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45C786F3-A032-A745-B201-090331B2D703}"/>
              </a:ext>
            </a:extLst>
          </p:cNvPr>
          <p:cNvGrpSpPr/>
          <p:nvPr/>
        </p:nvGrpSpPr>
        <p:grpSpPr>
          <a:xfrm>
            <a:off x="6840000" y="2736360"/>
            <a:ext cx="432000" cy="432000"/>
            <a:chOff x="6840000" y="2736360"/>
            <a:chExt cx="432000" cy="432000"/>
          </a:xfrm>
        </p:grpSpPr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641FAA1F-3429-604F-9E1A-909123399698}"/>
                </a:ext>
              </a:extLst>
            </p:cNvPr>
            <p:cNvSpPr/>
            <p:nvPr/>
          </p:nvSpPr>
          <p:spPr>
            <a:xfrm>
              <a:off x="6840000" y="2736360"/>
              <a:ext cx="432000" cy="432000"/>
            </a:xfrm>
            <a:prstGeom prst="rect">
              <a:avLst/>
            </a:prstGeom>
            <a:solidFill>
              <a:srgbClr val="C9211E">
                <a:alpha val="70000"/>
              </a:srgbClr>
            </a:solidFill>
            <a:ln w="0">
              <a:solidFill>
                <a:srgbClr val="0D1D3A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38" name="Grafik 37">
              <a:extLst>
                <a:ext uri="{FF2B5EF4-FFF2-40B4-BE49-F238E27FC236}">
                  <a16:creationId xmlns:a16="http://schemas.microsoft.com/office/drawing/2014/main" id="{B2335EB0-8809-F849-B363-60921985888E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6886800" y="2772360"/>
              <a:ext cx="359280" cy="3592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9" name="Gerade Verbindung 38">
            <a:extLst>
              <a:ext uri="{FF2B5EF4-FFF2-40B4-BE49-F238E27FC236}">
                <a16:creationId xmlns:a16="http://schemas.microsoft.com/office/drawing/2014/main" id="{634AD7A1-2731-0841-87BD-3D06DB0AE390}"/>
              </a:ext>
            </a:extLst>
          </p:cNvPr>
          <p:cNvSpPr/>
          <p:nvPr/>
        </p:nvSpPr>
        <p:spPr>
          <a:xfrm>
            <a:off x="1832400" y="4035600"/>
            <a:ext cx="1767600" cy="0"/>
          </a:xfrm>
          <a:prstGeom prst="line">
            <a:avLst/>
          </a:prstGeom>
          <a:ln w="10800">
            <a:solidFill>
              <a:srgbClr val="15293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Gerade Verbindung 39">
            <a:extLst>
              <a:ext uri="{FF2B5EF4-FFF2-40B4-BE49-F238E27FC236}">
                <a16:creationId xmlns:a16="http://schemas.microsoft.com/office/drawing/2014/main" id="{802FBD62-C7D7-5E47-8CB1-692D506F32ED}"/>
              </a:ext>
            </a:extLst>
          </p:cNvPr>
          <p:cNvSpPr/>
          <p:nvPr/>
        </p:nvSpPr>
        <p:spPr>
          <a:xfrm flipV="1">
            <a:off x="1972800" y="3276000"/>
            <a:ext cx="0" cy="903600"/>
          </a:xfrm>
          <a:prstGeom prst="line">
            <a:avLst/>
          </a:prstGeom>
          <a:ln w="10800">
            <a:solidFill>
              <a:srgbClr val="15293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Textfeld 46_51">
            <a:extLst>
              <a:ext uri="{FF2B5EF4-FFF2-40B4-BE49-F238E27FC236}">
                <a16:creationId xmlns:a16="http://schemas.microsoft.com/office/drawing/2014/main" id="{7065347F-A544-CE44-BB2F-C34E7E0289F3}"/>
              </a:ext>
            </a:extLst>
          </p:cNvPr>
          <p:cNvSpPr/>
          <p:nvPr/>
        </p:nvSpPr>
        <p:spPr>
          <a:xfrm>
            <a:off x="3315600" y="4032000"/>
            <a:ext cx="824400" cy="250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direction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2" name="Textfeld 46_52">
            <a:extLst>
              <a:ext uri="{FF2B5EF4-FFF2-40B4-BE49-F238E27FC236}">
                <a16:creationId xmlns:a16="http://schemas.microsoft.com/office/drawing/2014/main" id="{5CC23625-5598-F041-B275-AAEE5C7157E3}"/>
              </a:ext>
            </a:extLst>
          </p:cNvPr>
          <p:cNvSpPr/>
          <p:nvPr/>
        </p:nvSpPr>
        <p:spPr>
          <a:xfrm>
            <a:off x="1695600" y="3132000"/>
            <a:ext cx="320400" cy="250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p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</p:txBody>
      </p:sp>
      <p:sp>
        <p:nvSpPr>
          <p:cNvPr id="43" name="Gerade Verbindung 42">
            <a:extLst>
              <a:ext uri="{FF2B5EF4-FFF2-40B4-BE49-F238E27FC236}">
                <a16:creationId xmlns:a16="http://schemas.microsoft.com/office/drawing/2014/main" id="{006981B7-96D5-1143-B647-259453E6A660}"/>
              </a:ext>
            </a:extLst>
          </p:cNvPr>
          <p:cNvSpPr/>
          <p:nvPr/>
        </p:nvSpPr>
        <p:spPr>
          <a:xfrm flipV="1">
            <a:off x="6660000" y="3060000"/>
            <a:ext cx="360000" cy="90000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Gerade Verbindung 43">
            <a:extLst>
              <a:ext uri="{FF2B5EF4-FFF2-40B4-BE49-F238E27FC236}">
                <a16:creationId xmlns:a16="http://schemas.microsoft.com/office/drawing/2014/main" id="{A72AEEF1-3EA7-4941-B6DD-45758B022FC0}"/>
              </a:ext>
            </a:extLst>
          </p:cNvPr>
          <p:cNvSpPr/>
          <p:nvPr/>
        </p:nvSpPr>
        <p:spPr>
          <a:xfrm flipV="1">
            <a:off x="7064280" y="2376000"/>
            <a:ext cx="999720" cy="549000"/>
          </a:xfrm>
          <a:prstGeom prst="line">
            <a:avLst/>
          </a:prstGeom>
          <a:ln w="36000">
            <a:solidFill>
              <a:srgbClr val="C9211E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5" name="Gruppieren 44">
            <a:extLst>
              <a:ext uri="{FF2B5EF4-FFF2-40B4-BE49-F238E27FC236}">
                <a16:creationId xmlns:a16="http://schemas.microsoft.com/office/drawing/2014/main" id="{CAB2EA12-B746-6549-9931-688FDA2669F5}"/>
              </a:ext>
            </a:extLst>
          </p:cNvPr>
          <p:cNvGrpSpPr/>
          <p:nvPr/>
        </p:nvGrpSpPr>
        <p:grpSpPr>
          <a:xfrm>
            <a:off x="2052000" y="3456000"/>
            <a:ext cx="1404000" cy="540000"/>
            <a:chOff x="2052000" y="3456000"/>
            <a:chExt cx="1404000" cy="540000"/>
          </a:xfrm>
        </p:grpSpPr>
        <p:sp>
          <p:nvSpPr>
            <p:cNvPr id="46" name="Freihandform 45">
              <a:extLst>
                <a:ext uri="{FF2B5EF4-FFF2-40B4-BE49-F238E27FC236}">
                  <a16:creationId xmlns:a16="http://schemas.microsoft.com/office/drawing/2014/main" id="{01E213DB-E7DB-0C4B-97AC-FD6374C4429A}"/>
                </a:ext>
              </a:extLst>
            </p:cNvPr>
            <p:cNvSpPr/>
            <p:nvPr/>
          </p:nvSpPr>
          <p:spPr>
            <a:xfrm>
              <a:off x="2052000" y="3456000"/>
              <a:ext cx="702000" cy="540000"/>
            </a:xfrm>
            <a:custGeom>
              <a:avLst/>
              <a:gdLst/>
              <a:ahLst/>
              <a:cxnLst/>
              <a:rect l="0" t="0" r="r" b="b"/>
              <a:pathLst>
                <a:path w="1951" h="1501">
                  <a:moveTo>
                    <a:pt x="0" y="1500"/>
                  </a:moveTo>
                  <a:cubicBezTo>
                    <a:pt x="1300" y="1500"/>
                    <a:pt x="1300" y="0"/>
                    <a:pt x="1950" y="0"/>
                  </a:cubicBezTo>
                </a:path>
              </a:pathLst>
            </a:custGeom>
            <a:ln w="18000">
              <a:solidFill>
                <a:srgbClr val="001326"/>
              </a:solidFill>
              <a:round/>
            </a:ln>
          </p:spPr>
        </p:sp>
        <p:sp>
          <p:nvSpPr>
            <p:cNvPr id="47" name="Freihandform 46">
              <a:extLst>
                <a:ext uri="{FF2B5EF4-FFF2-40B4-BE49-F238E27FC236}">
                  <a16:creationId xmlns:a16="http://schemas.microsoft.com/office/drawing/2014/main" id="{D9D976C9-2D04-0D44-9F56-1BA469AA749D}"/>
                </a:ext>
              </a:extLst>
            </p:cNvPr>
            <p:cNvSpPr/>
            <p:nvPr/>
          </p:nvSpPr>
          <p:spPr>
            <a:xfrm>
              <a:off x="2754000" y="3456000"/>
              <a:ext cx="702000" cy="540000"/>
            </a:xfrm>
            <a:custGeom>
              <a:avLst/>
              <a:gdLst/>
              <a:ahLst/>
              <a:cxnLst/>
              <a:rect l="0" t="0" r="r" b="b"/>
              <a:pathLst>
                <a:path w="1951" h="1501">
                  <a:moveTo>
                    <a:pt x="1950" y="1500"/>
                  </a:moveTo>
                  <a:cubicBezTo>
                    <a:pt x="650" y="1500"/>
                    <a:pt x="650" y="0"/>
                    <a:pt x="0" y="0"/>
                  </a:cubicBezTo>
                </a:path>
              </a:pathLst>
            </a:custGeom>
            <a:ln w="18000">
              <a:solidFill>
                <a:srgbClr val="001326"/>
              </a:solidFill>
              <a:round/>
            </a:ln>
          </p:spPr>
        </p:sp>
      </p:grpSp>
      <p:sp>
        <p:nvSpPr>
          <p:cNvPr id="48" name="Gerade Verbindung 47">
            <a:extLst>
              <a:ext uri="{FF2B5EF4-FFF2-40B4-BE49-F238E27FC236}">
                <a16:creationId xmlns:a16="http://schemas.microsoft.com/office/drawing/2014/main" id="{51B2F3F2-5E97-6045-BF0A-7FD5B828AC87}"/>
              </a:ext>
            </a:extLst>
          </p:cNvPr>
          <p:cNvSpPr/>
          <p:nvPr/>
        </p:nvSpPr>
        <p:spPr>
          <a:xfrm flipV="1">
            <a:off x="2746080" y="3456000"/>
            <a:ext cx="0" cy="648000"/>
          </a:xfrm>
          <a:prstGeom prst="line">
            <a:avLst/>
          </a:prstGeom>
          <a:ln w="10800">
            <a:solidFill>
              <a:srgbClr val="001326"/>
            </a:solidFill>
            <a:custDash>
              <a:ds d="6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Textfeld 46_53">
            <a:extLst>
              <a:ext uri="{FF2B5EF4-FFF2-40B4-BE49-F238E27FC236}">
                <a16:creationId xmlns:a16="http://schemas.microsoft.com/office/drawing/2014/main" id="{118009B4-97BA-894F-B16A-D27770C02DB5}"/>
              </a:ext>
            </a:extLst>
          </p:cNvPr>
          <p:cNvSpPr/>
          <p:nvPr/>
        </p:nvSpPr>
        <p:spPr>
          <a:xfrm>
            <a:off x="2415600" y="4104000"/>
            <a:ext cx="824400" cy="409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direction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  <a:p>
            <a:r>
              <a:rPr lang="de-DE" sz="1050" b="0" strike="noStrike" spc="-1">
                <a:solidFill>
                  <a:srgbClr val="052D51"/>
                </a:solidFill>
                <a:latin typeface="TeX Gyre Heros"/>
              </a:rPr>
              <a:t>of travel</a:t>
            </a:r>
            <a:endParaRPr lang="en-GB" sz="1050" b="0" strike="noStrike" spc="-1">
              <a:solidFill>
                <a:srgbClr val="052D51"/>
              </a:solidFill>
              <a:latin typeface="TeX Gyre Heros"/>
            </a:endParaRPr>
          </a:p>
        </p:txBody>
      </p:sp>
    </p:spTree>
    <p:extLst>
      <p:ext uri="{BB962C8B-B14F-4D97-AF65-F5344CB8AC3E}">
        <p14:creationId xmlns:p14="http://schemas.microsoft.com/office/powerpoint/2010/main" val="3626147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pic>
        <p:nvPicPr>
          <p:cNvPr id="18" name="Inhaltsplatzhalter 17" descr="Kennzeichen Silhouette">
            <a:extLst>
              <a:ext uri="{FF2B5EF4-FFF2-40B4-BE49-F238E27FC236}">
                <a16:creationId xmlns:a16="http://schemas.microsoft.com/office/drawing/2014/main" id="{233C3527-33F5-454C-901C-436C717DE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8843" y="4690339"/>
            <a:ext cx="613957" cy="613957"/>
          </a:xfrm>
        </p:spPr>
      </p:pic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2C6F947-89F4-9F47-813F-9417EFB7788B}"/>
              </a:ext>
            </a:extLst>
          </p:cNvPr>
          <p:cNvSpPr txBox="1"/>
          <p:nvPr/>
        </p:nvSpPr>
        <p:spPr>
          <a:xfrm>
            <a:off x="4970576" y="4738388"/>
            <a:ext cx="3510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Establish</a:t>
            </a:r>
            <a:r>
              <a:rPr lang="de-DE" dirty="0"/>
              <a:t> in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habitat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/</a:t>
            </a:r>
            <a:r>
              <a:rPr lang="de-DE" dirty="0" err="1"/>
              <a:t>area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4178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19F9-77B7-E647-B089-7F3811A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: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pic>
        <p:nvPicPr>
          <p:cNvPr id="18" name="Inhaltsplatzhalter 17" descr="Kennzeichen Silhouette">
            <a:extLst>
              <a:ext uri="{FF2B5EF4-FFF2-40B4-BE49-F238E27FC236}">
                <a16:creationId xmlns:a16="http://schemas.microsoft.com/office/drawing/2014/main" id="{233C3527-33F5-454C-901C-436C717DE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8843" y="4690339"/>
            <a:ext cx="613957" cy="613957"/>
          </a:xfrm>
        </p:spPr>
      </p:pic>
      <p:sp>
        <p:nvSpPr>
          <p:cNvPr id="4" name="Rounded Rectangle 43">
            <a:extLst>
              <a:ext uri="{FF2B5EF4-FFF2-40B4-BE49-F238E27FC236}">
                <a16:creationId xmlns:a16="http://schemas.microsoft.com/office/drawing/2014/main" id="{F29416A0-AA59-384B-917F-4B0E44AA51A3}"/>
              </a:ext>
            </a:extLst>
          </p:cNvPr>
          <p:cNvSpPr/>
          <p:nvPr/>
        </p:nvSpPr>
        <p:spPr>
          <a:xfrm>
            <a:off x="2432004" y="2251528"/>
            <a:ext cx="2435400" cy="321264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1600">
            <a:noFill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 dirty="0"/>
          </a:p>
        </p:txBody>
      </p:sp>
      <p:sp>
        <p:nvSpPr>
          <p:cNvPr id="5" name="Rounded Rectangle 45">
            <a:extLst>
              <a:ext uri="{FF2B5EF4-FFF2-40B4-BE49-F238E27FC236}">
                <a16:creationId xmlns:a16="http://schemas.microsoft.com/office/drawing/2014/main" id="{C5F665E5-315E-BD48-BB4B-8DE4FB9D5D36}"/>
              </a:ext>
            </a:extLst>
          </p:cNvPr>
          <p:cNvSpPr/>
          <p:nvPr/>
        </p:nvSpPr>
        <p:spPr>
          <a:xfrm>
            <a:off x="2635764" y="258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chemeClr val="bg1"/>
                </a:solidFill>
                <a:latin typeface="TeX Gyre Heros"/>
              </a:rPr>
              <a:t>Emigration</a:t>
            </a:r>
            <a:endParaRPr lang="en-GB" sz="1400" b="0" strike="noStrike" spc="-1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6" name="Rounded Rectangle 45">
            <a:extLst>
              <a:ext uri="{FF2B5EF4-FFF2-40B4-BE49-F238E27FC236}">
                <a16:creationId xmlns:a16="http://schemas.microsoft.com/office/drawing/2014/main" id="{D9C81082-8953-5748-83D2-151DDBDB6917}"/>
              </a:ext>
            </a:extLst>
          </p:cNvPr>
          <p:cNvSpPr/>
          <p:nvPr/>
        </p:nvSpPr>
        <p:spPr>
          <a:xfrm>
            <a:off x="2635764" y="3666328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1908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Transfer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7" name="Rounded Rectangle 45">
            <a:extLst>
              <a:ext uri="{FF2B5EF4-FFF2-40B4-BE49-F238E27FC236}">
                <a16:creationId xmlns:a16="http://schemas.microsoft.com/office/drawing/2014/main" id="{E76C43C8-2BE7-C54A-AF24-4C2761180A13}"/>
              </a:ext>
            </a:extLst>
          </p:cNvPr>
          <p:cNvSpPr/>
          <p:nvPr/>
        </p:nvSpPr>
        <p:spPr>
          <a:xfrm>
            <a:off x="2635764" y="4749226"/>
            <a:ext cx="2027880" cy="38304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strike="noStrike" spc="-1" dirty="0">
                <a:solidFill>
                  <a:schemeClr val="bg1"/>
                </a:solidFill>
                <a:latin typeface="TeX Gyre Heros"/>
              </a:rPr>
              <a:t>Settlement</a:t>
            </a:r>
            <a:endParaRPr lang="en-GB" sz="1400" b="0" strike="noStrike" spc="-1" dirty="0">
              <a:solidFill>
                <a:schemeClr val="bg1"/>
              </a:solidFill>
              <a:latin typeface="TeX Gyre Heros"/>
            </a:endParaRPr>
          </a:p>
        </p:txBody>
      </p:sp>
      <p:sp>
        <p:nvSpPr>
          <p:cNvPr id="8" name="Straight Arrow Connector 41">
            <a:extLst>
              <a:ext uri="{FF2B5EF4-FFF2-40B4-BE49-F238E27FC236}">
                <a16:creationId xmlns:a16="http://schemas.microsoft.com/office/drawing/2014/main" id="{E872AB93-4F86-EB4F-A19B-473A57C99854}"/>
              </a:ext>
            </a:extLst>
          </p:cNvPr>
          <p:cNvSpPr/>
          <p:nvPr/>
        </p:nvSpPr>
        <p:spPr>
          <a:xfrm rot="5400000">
            <a:off x="3311747" y="328202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Straight Arrow Connector 41_2">
            <a:extLst>
              <a:ext uri="{FF2B5EF4-FFF2-40B4-BE49-F238E27FC236}">
                <a16:creationId xmlns:a16="http://schemas.microsoft.com/office/drawing/2014/main" id="{46A7B0C1-E1BF-1047-8F93-6EF6234A616E}"/>
              </a:ext>
            </a:extLst>
          </p:cNvPr>
          <p:cNvSpPr/>
          <p:nvPr/>
        </p:nvSpPr>
        <p:spPr>
          <a:xfrm rot="5400000">
            <a:off x="3311747" y="4391188"/>
            <a:ext cx="6840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accent1">
                <a:lumMod val="75000"/>
              </a:schemeClr>
            </a:solidFill>
            <a:round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EA817CD-7976-4640-84E1-C8D949A397D5}"/>
              </a:ext>
            </a:extLst>
          </p:cNvPr>
          <p:cNvSpPr txBox="1"/>
          <p:nvPr/>
        </p:nvSpPr>
        <p:spPr>
          <a:xfrm>
            <a:off x="5071164" y="4749226"/>
            <a:ext cx="4037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Settlement </a:t>
            </a:r>
            <a:r>
              <a:rPr lang="de-DE" b="1" dirty="0" err="1"/>
              <a:t>probability</a:t>
            </a:r>
            <a:r>
              <a:rPr lang="de-DE" b="1" dirty="0"/>
              <a:t>:</a:t>
            </a:r>
            <a:endParaRPr lang="de-DE" dirty="0"/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an individual will </a:t>
            </a:r>
            <a:r>
              <a:rPr lang="de-DE" dirty="0" err="1"/>
              <a:t>stay</a:t>
            </a:r>
            <a:r>
              <a:rPr lang="de-DE" dirty="0"/>
              <a:t> in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habitat</a:t>
            </a:r>
            <a:r>
              <a:rPr lang="de-DE" dirty="0"/>
              <a:t> </a:t>
            </a:r>
            <a:r>
              <a:rPr lang="de-DE" dirty="0" err="1"/>
              <a:t>patch</a:t>
            </a:r>
            <a:r>
              <a:rPr lang="de-DE" dirty="0"/>
              <a:t>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density-dependent</a:t>
            </a:r>
            <a:r>
              <a:rPr lang="de-DE" dirty="0"/>
              <a:t> (</a:t>
            </a:r>
            <a:r>
              <a:rPr lang="de-DE" dirty="0" err="1"/>
              <a:t>analogous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emigration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246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09A04084-B20C-F948-9177-D76E61E00BD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161" y="1866900"/>
            <a:ext cx="1459197" cy="149000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9268DF8-3BA4-0C4F-B82C-DA0104C8E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 </a:t>
            </a:r>
            <a:r>
              <a:rPr lang="de-DE" dirty="0" err="1"/>
              <a:t>overview</a:t>
            </a:r>
            <a:endParaRPr lang="de-DE" sz="3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858EC1A-2947-7D42-89F8-88DAC1FCF725}"/>
              </a:ext>
            </a:extLst>
          </p:cNvPr>
          <p:cNvSpPr txBox="1"/>
          <p:nvPr/>
        </p:nvSpPr>
        <p:spPr>
          <a:xfrm>
            <a:off x="0" y="6457890"/>
            <a:ext cx="6598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rgbClr val="7F7F7F"/>
                </a:solidFill>
              </a:rPr>
              <a:t>Malchow et al. (2021) </a:t>
            </a:r>
            <a:r>
              <a:rPr lang="de-DE" sz="1000" dirty="0" err="1">
                <a:solidFill>
                  <a:srgbClr val="7F7F7F"/>
                </a:solidFill>
              </a:rPr>
              <a:t>Ecography</a:t>
            </a:r>
            <a:r>
              <a:rPr lang="de-DE" sz="1000" dirty="0">
                <a:solidFill>
                  <a:srgbClr val="7F7F7F"/>
                </a:solidFill>
              </a:rPr>
              <a:t>. DOI: 10.1111/ecog.05689 .</a:t>
            </a:r>
          </a:p>
          <a:p>
            <a:r>
              <a:rPr lang="de-DE" sz="1000" dirty="0">
                <a:solidFill>
                  <a:srgbClr val="7F7F7F"/>
                </a:solidFill>
              </a:rPr>
              <a:t>Building on  </a:t>
            </a:r>
            <a:r>
              <a:rPr lang="de-DE" sz="1000" dirty="0" err="1">
                <a:solidFill>
                  <a:srgbClr val="7F7F7F"/>
                </a:solidFill>
              </a:rPr>
              <a:t>Bocedi</a:t>
            </a:r>
            <a:r>
              <a:rPr lang="de-DE" sz="1000" dirty="0">
                <a:solidFill>
                  <a:srgbClr val="7F7F7F"/>
                </a:solidFill>
              </a:rPr>
              <a:t> et al. (2014) </a:t>
            </a:r>
            <a:r>
              <a:rPr lang="de-DE" sz="1000" dirty="0" err="1">
                <a:solidFill>
                  <a:srgbClr val="7F7F7F"/>
                </a:solidFill>
              </a:rPr>
              <a:t>Methods</a:t>
            </a:r>
            <a:r>
              <a:rPr lang="de-DE" sz="1000" dirty="0">
                <a:solidFill>
                  <a:srgbClr val="7F7F7F"/>
                </a:solidFill>
              </a:rPr>
              <a:t> </a:t>
            </a:r>
            <a:r>
              <a:rPr lang="de-DE" sz="1000" dirty="0" err="1">
                <a:solidFill>
                  <a:srgbClr val="7F7F7F"/>
                </a:solidFill>
              </a:rPr>
              <a:t>Ecol</a:t>
            </a:r>
            <a:r>
              <a:rPr lang="de-DE" sz="1000" dirty="0">
                <a:solidFill>
                  <a:srgbClr val="7F7F7F"/>
                </a:solidFill>
              </a:rPr>
              <a:t> </a:t>
            </a:r>
            <a:r>
              <a:rPr lang="de-DE" sz="1000" dirty="0" err="1">
                <a:solidFill>
                  <a:srgbClr val="7F7F7F"/>
                </a:solidFill>
              </a:rPr>
              <a:t>Evol</a:t>
            </a:r>
            <a:r>
              <a:rPr lang="de-DE" sz="1000" dirty="0">
                <a:solidFill>
                  <a:srgbClr val="7F7F7F"/>
                </a:solidFill>
              </a:rPr>
              <a:t> 5: 388-396. &amp; </a:t>
            </a:r>
            <a:r>
              <a:rPr lang="de-DE" sz="1000" dirty="0" err="1">
                <a:solidFill>
                  <a:srgbClr val="7F7F7F"/>
                </a:solidFill>
              </a:rPr>
              <a:t>Bocedi</a:t>
            </a:r>
            <a:r>
              <a:rPr lang="de-DE" sz="1000" dirty="0">
                <a:solidFill>
                  <a:srgbClr val="7F7F7F"/>
                </a:solidFill>
              </a:rPr>
              <a:t> et al. (2021) </a:t>
            </a:r>
            <a:r>
              <a:rPr lang="de-DE" sz="1000" dirty="0" err="1">
                <a:solidFill>
                  <a:srgbClr val="7F7F7F"/>
                </a:solidFill>
              </a:rPr>
              <a:t>Ecography</a:t>
            </a:r>
            <a:r>
              <a:rPr lang="de-DE" sz="1000" dirty="0">
                <a:solidFill>
                  <a:srgbClr val="7F7F7F"/>
                </a:solidFill>
              </a:rPr>
              <a:t>. DOI: 10.1111/ecog.05687.</a:t>
            </a:r>
          </a:p>
        </p:txBody>
      </p:sp>
      <p:pic>
        <p:nvPicPr>
          <p:cNvPr id="8" name="Bild 14">
            <a:extLst>
              <a:ext uri="{FF2B5EF4-FFF2-40B4-BE49-F238E27FC236}">
                <a16:creationId xmlns:a16="http://schemas.microsoft.com/office/drawing/2014/main" id="{5D417F1C-E171-A140-9D60-399FC14DB0B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700" y="6217432"/>
            <a:ext cx="1281135" cy="64056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37207151-F02F-5A42-A153-0D74CCEC9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3363" y="1155700"/>
            <a:ext cx="6231417" cy="506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832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EEEBC-151E-4C44-A55F-2050AD27A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</a:t>
            </a:r>
            <a:r>
              <a:rPr lang="de-DE" dirty="0" err="1"/>
              <a:t>study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B261BFD-CA8C-6B41-B36D-E5478AF657A6}"/>
              </a:ext>
            </a:extLst>
          </p:cNvPr>
          <p:cNvSpPr txBox="1"/>
          <p:nvPr/>
        </p:nvSpPr>
        <p:spPr>
          <a:xfrm>
            <a:off x="6570860" y="6603499"/>
            <a:ext cx="25731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00" dirty="0" err="1">
                <a:solidFill>
                  <a:srgbClr val="7F7F7F"/>
                </a:solidFill>
                <a:cs typeface="Calibri"/>
              </a:rPr>
              <a:t>Ovenden</a:t>
            </a:r>
            <a:r>
              <a:rPr lang="de-DE" sz="1000" dirty="0">
                <a:solidFill>
                  <a:srgbClr val="7F7F7F"/>
                </a:solidFill>
                <a:cs typeface="Calibri"/>
              </a:rPr>
              <a:t> et al. </a:t>
            </a:r>
            <a:r>
              <a:rPr lang="de-DE" sz="1000" dirty="0">
                <a:solidFill>
                  <a:srgbClr val="7F7F7F"/>
                </a:solidFill>
                <a:latin typeface="Calibri"/>
                <a:cs typeface="Calibri"/>
              </a:rPr>
              <a:t>(2019) </a:t>
            </a:r>
            <a:r>
              <a:rPr lang="de-DE" sz="1000" dirty="0" err="1">
                <a:solidFill>
                  <a:srgbClr val="7F7F7F"/>
                </a:solidFill>
                <a:latin typeface="Calibri"/>
                <a:cs typeface="Calibri"/>
              </a:rPr>
              <a:t>Biol</a:t>
            </a:r>
            <a:r>
              <a:rPr lang="de-DE" sz="1000" dirty="0">
                <a:solidFill>
                  <a:srgbClr val="7F7F7F"/>
                </a:solidFill>
                <a:latin typeface="Calibri"/>
                <a:cs typeface="Calibri"/>
              </a:rPr>
              <a:t> </a:t>
            </a:r>
            <a:r>
              <a:rPr lang="de-DE" sz="1000" dirty="0" err="1">
                <a:solidFill>
                  <a:srgbClr val="7F7F7F"/>
                </a:solidFill>
                <a:latin typeface="Calibri"/>
                <a:cs typeface="Calibri"/>
              </a:rPr>
              <a:t>Cons</a:t>
            </a:r>
            <a:r>
              <a:rPr lang="de-DE" sz="1000" dirty="0">
                <a:solidFill>
                  <a:srgbClr val="7F7F7F"/>
                </a:solidFill>
                <a:latin typeface="Calibri"/>
                <a:cs typeface="Calibri"/>
              </a:rPr>
              <a:t> 234: 140-153.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8EFF5CE-DB42-2641-BB91-AFB0ACF5D171}"/>
              </a:ext>
            </a:extLst>
          </p:cNvPr>
          <p:cNvGrpSpPr>
            <a:grpSpLocks noChangeAspect="1"/>
          </p:cNvGrpSpPr>
          <p:nvPr/>
        </p:nvGrpSpPr>
        <p:grpSpPr>
          <a:xfrm>
            <a:off x="455316" y="2151221"/>
            <a:ext cx="2859603" cy="4698499"/>
            <a:chOff x="2787650" y="546100"/>
            <a:chExt cx="3675955" cy="6039814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14D1EDE4-139B-FF46-8E98-24C940FE5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7650" y="546100"/>
              <a:ext cx="3568700" cy="576580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7082D2F2-1C77-D14E-880C-67912EC0E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60105" y="6230314"/>
              <a:ext cx="2603500" cy="355600"/>
            </a:xfrm>
            <a:prstGeom prst="rect">
              <a:avLst/>
            </a:prstGeom>
          </p:spPr>
        </p:pic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7C7D147D-0022-554B-8AE2-B3DB2D3E56EA}"/>
              </a:ext>
            </a:extLst>
          </p:cNvPr>
          <p:cNvSpPr txBox="1"/>
          <p:nvPr/>
        </p:nvSpPr>
        <p:spPr>
          <a:xfrm>
            <a:off x="2497016" y="4240001"/>
            <a:ext cx="1278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/>
              <a:t>Aberdeenshire</a:t>
            </a:r>
            <a:endParaRPr lang="de-DE" sz="1400" b="1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D8289F7-0B7F-ED49-B8FA-7A19B47E08C8}"/>
              </a:ext>
            </a:extLst>
          </p:cNvPr>
          <p:cNvSpPr txBox="1"/>
          <p:nvPr/>
        </p:nvSpPr>
        <p:spPr>
          <a:xfrm>
            <a:off x="2626894" y="5887962"/>
            <a:ext cx="12091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/>
              <a:t>Keilder</a:t>
            </a:r>
            <a:r>
              <a:rPr lang="de-DE" sz="1400" b="1" dirty="0"/>
              <a:t> </a:t>
            </a:r>
            <a:r>
              <a:rPr lang="de-DE" sz="1400" b="1" dirty="0" err="1"/>
              <a:t>Forest</a:t>
            </a:r>
            <a:endParaRPr lang="de-DE" sz="1400" b="1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023C188-5BAF-8E49-9081-331FC04CD86D}"/>
              </a:ext>
            </a:extLst>
          </p:cNvPr>
          <p:cNvSpPr txBox="1"/>
          <p:nvPr/>
        </p:nvSpPr>
        <p:spPr>
          <a:xfrm>
            <a:off x="0" y="503717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/>
              <a:t>Kintyre</a:t>
            </a:r>
            <a:r>
              <a:rPr lang="de-DE" sz="1400" b="1" dirty="0"/>
              <a:t> Peninsula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BCA4E6F-DCF2-314E-85FE-CFB6F5C3D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409" y="2825967"/>
            <a:ext cx="5076850" cy="3665029"/>
          </a:xfrm>
          <a:prstGeom prst="rect">
            <a:avLst/>
          </a:prstGeom>
        </p:spPr>
      </p:pic>
      <p:pic>
        <p:nvPicPr>
          <p:cNvPr id="26626" name="Picture 2" descr="Eurasischer Luchs – Wikipedia">
            <a:extLst>
              <a:ext uri="{FF2B5EF4-FFF2-40B4-BE49-F238E27FC236}">
                <a16:creationId xmlns:a16="http://schemas.microsoft.com/office/drawing/2014/main" id="{7F5336EE-92CE-5245-9560-0A2C3392F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95865" y="1166559"/>
            <a:ext cx="1850394" cy="124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3E9EDD-DCD8-E049-9368-88A28FBF9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36134"/>
            <a:ext cx="6643952" cy="489003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err="1"/>
              <a:t>Example</a:t>
            </a:r>
            <a:r>
              <a:rPr lang="de-DE" sz="2400" dirty="0"/>
              <a:t>: </a:t>
            </a:r>
            <a:r>
              <a:rPr lang="de-DE" sz="2400" dirty="0" err="1"/>
              <a:t>Eurasian</a:t>
            </a:r>
            <a:r>
              <a:rPr lang="de-DE" sz="2400" dirty="0"/>
              <a:t> </a:t>
            </a:r>
            <a:r>
              <a:rPr lang="de-DE" sz="2400" dirty="0" err="1"/>
              <a:t>lynx</a:t>
            </a:r>
            <a:r>
              <a:rPr lang="de-DE" sz="2400" dirty="0"/>
              <a:t>, </a:t>
            </a:r>
            <a:r>
              <a:rPr lang="de-DE" sz="2400" dirty="0" err="1"/>
              <a:t>reintroduction</a:t>
            </a:r>
            <a:r>
              <a:rPr lang="de-DE" sz="2400" dirty="0"/>
              <a:t> Scotland</a:t>
            </a:r>
          </a:p>
          <a:p>
            <a:r>
              <a:rPr lang="de-DE" sz="2400" dirty="0"/>
              <a:t>Stage-</a:t>
            </a:r>
            <a:r>
              <a:rPr lang="de-DE" sz="2400" dirty="0" err="1"/>
              <a:t>structured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, individual-</a:t>
            </a:r>
            <a:r>
              <a:rPr lang="de-DE" sz="2400" dirty="0" err="1"/>
              <a:t>based</a:t>
            </a:r>
            <a:r>
              <a:rPr lang="de-DE" sz="2400" dirty="0"/>
              <a:t> </a:t>
            </a:r>
            <a:r>
              <a:rPr lang="de-DE" sz="2400" dirty="0" err="1"/>
              <a:t>movement</a:t>
            </a:r>
            <a:r>
              <a:rPr lang="de-DE" sz="2400" dirty="0"/>
              <a:t> </a:t>
            </a:r>
            <a:r>
              <a:rPr lang="de-DE" sz="2400" dirty="0" err="1"/>
              <a:t>decisions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677760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0E108E-B255-B446-9DC1-1B34877C2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interest</a:t>
            </a:r>
            <a:endParaRPr lang="de-DE" dirty="0"/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B210EDC6-7463-3845-9229-644C163D0D97}"/>
              </a:ext>
            </a:extLst>
          </p:cNvPr>
          <p:cNvSpPr txBox="1">
            <a:spLocks/>
          </p:cNvSpPr>
          <p:nvPr/>
        </p:nvSpPr>
        <p:spPr>
          <a:xfrm>
            <a:off x="239059" y="3750370"/>
            <a:ext cx="4644797" cy="2995625"/>
          </a:xfrm>
          <a:prstGeom prst="rect">
            <a:avLst/>
          </a:prstGeom>
          <a:noFill/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2000" b="1" dirty="0" err="1">
                <a:solidFill>
                  <a:srgbClr val="00376C"/>
                </a:solidFill>
              </a:rPr>
              <a:t>Contact</a:t>
            </a:r>
            <a:r>
              <a:rPr lang="de-DE" sz="2000" b="1" dirty="0">
                <a:solidFill>
                  <a:srgbClr val="00376C"/>
                </a:solidFill>
              </a:rPr>
              <a:t>:</a:t>
            </a:r>
          </a:p>
          <a:p>
            <a:pPr marL="0" indent="0">
              <a:buFont typeface="Arial"/>
              <a:buNone/>
            </a:pPr>
            <a:r>
              <a:rPr lang="de-DE" sz="2000" b="1" dirty="0">
                <a:solidFill>
                  <a:srgbClr val="00376C"/>
                </a:solidFill>
              </a:rPr>
              <a:t>Damaris Zurell</a:t>
            </a:r>
          </a:p>
          <a:p>
            <a:pPr marL="0" indent="0">
              <a:buFont typeface="Arial"/>
              <a:buNone/>
            </a:pPr>
            <a:r>
              <a:rPr lang="de-DE" sz="2000" dirty="0">
                <a:solidFill>
                  <a:srgbClr val="00376C"/>
                </a:solidFill>
              </a:rPr>
              <a:t>Ecology &amp; Macroecology</a:t>
            </a:r>
          </a:p>
          <a:p>
            <a:pPr marL="0" indent="0">
              <a:buFont typeface="Arial"/>
              <a:buNone/>
            </a:pPr>
            <a:r>
              <a:rPr lang="de-DE" sz="2000" dirty="0">
                <a:solidFill>
                  <a:srgbClr val="00376C"/>
                </a:solidFill>
              </a:rPr>
              <a:t>University </a:t>
            </a:r>
            <a:r>
              <a:rPr lang="de-DE" sz="2000" dirty="0" err="1">
                <a:solidFill>
                  <a:srgbClr val="00376C"/>
                </a:solidFill>
              </a:rPr>
              <a:t>of</a:t>
            </a:r>
            <a:r>
              <a:rPr lang="de-DE" sz="2000" dirty="0">
                <a:solidFill>
                  <a:srgbClr val="00376C"/>
                </a:solidFill>
              </a:rPr>
              <a:t> Potsdam</a:t>
            </a:r>
          </a:p>
          <a:p>
            <a:pPr marL="0" indent="0">
              <a:buFont typeface="Arial"/>
              <a:buNone/>
            </a:pPr>
            <a:endParaRPr lang="de-DE" sz="2000" dirty="0">
              <a:solidFill>
                <a:srgbClr val="00376C"/>
              </a:solidFill>
            </a:endParaRPr>
          </a:p>
          <a:p>
            <a:pPr marL="0" indent="0">
              <a:buFont typeface="Arial"/>
              <a:buNone/>
            </a:pPr>
            <a:r>
              <a:rPr lang="de-DE" sz="2000" dirty="0">
                <a:solidFill>
                  <a:srgbClr val="00376C"/>
                </a:solidFill>
              </a:rPr>
              <a:t>https://</a:t>
            </a:r>
            <a:r>
              <a:rPr lang="de-DE" sz="2000" dirty="0" err="1">
                <a:solidFill>
                  <a:srgbClr val="00376C"/>
                </a:solidFill>
              </a:rPr>
              <a:t>damariszurell.github.io</a:t>
            </a:r>
            <a:endParaRPr lang="de-DE" sz="2000" dirty="0">
              <a:solidFill>
                <a:srgbClr val="00376C"/>
              </a:solidFill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00376C"/>
                </a:solidFill>
              </a:rPr>
              <a:t>Email: </a:t>
            </a:r>
            <a:r>
              <a:rPr lang="de-DE" sz="2000" dirty="0" err="1">
                <a:solidFill>
                  <a:srgbClr val="00376C"/>
                </a:solidFill>
              </a:rPr>
              <a:t>damaris.zurell@uni-potsdam.de</a:t>
            </a:r>
            <a:endParaRPr lang="de-DE" sz="2000" dirty="0">
              <a:solidFill>
                <a:srgbClr val="00376C"/>
              </a:solidFill>
            </a:endParaRPr>
          </a:p>
          <a:p>
            <a:pPr marL="0" indent="0">
              <a:buFont typeface="Arial"/>
              <a:buNone/>
            </a:pPr>
            <a:r>
              <a:rPr lang="de-DE" sz="2000" dirty="0">
                <a:solidFill>
                  <a:srgbClr val="00376C"/>
                </a:solidFill>
              </a:rPr>
              <a:t>	@</a:t>
            </a:r>
            <a:r>
              <a:rPr lang="de-DE" sz="2000" dirty="0" err="1">
                <a:solidFill>
                  <a:srgbClr val="00376C"/>
                </a:solidFill>
              </a:rPr>
              <a:t>ZurellLab</a:t>
            </a:r>
            <a:endParaRPr lang="de-DE" sz="2000" dirty="0">
              <a:solidFill>
                <a:srgbClr val="00376C"/>
              </a:solidFill>
            </a:endParaRPr>
          </a:p>
          <a:p>
            <a:pPr marL="0" indent="0">
              <a:buFont typeface="Arial"/>
              <a:buNone/>
            </a:pPr>
            <a:endParaRPr lang="de-DE" sz="2000" dirty="0">
              <a:solidFill>
                <a:srgbClr val="00376C"/>
              </a:solidFill>
            </a:endParaRPr>
          </a:p>
          <a:p>
            <a:pPr marL="0" indent="0">
              <a:buFont typeface="Arial"/>
              <a:buNone/>
            </a:pPr>
            <a:endParaRPr lang="de-DE" sz="2000" dirty="0">
              <a:solidFill>
                <a:srgbClr val="00376C"/>
              </a:solidFill>
            </a:endParaRPr>
          </a:p>
        </p:txBody>
      </p:sp>
      <p:pic>
        <p:nvPicPr>
          <p:cNvPr id="9" name="Bild 9">
            <a:extLst>
              <a:ext uri="{FF2B5EF4-FFF2-40B4-BE49-F238E27FC236}">
                <a16:creationId xmlns:a16="http://schemas.microsoft.com/office/drawing/2014/main" id="{AAB17B0C-DD79-FB46-A33D-EB5DE9EE36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8865" y="6333003"/>
            <a:ext cx="390929" cy="317139"/>
          </a:xfrm>
          <a:prstGeom prst="rect">
            <a:avLst/>
          </a:prstGeom>
        </p:spPr>
      </p:pic>
      <p:pic>
        <p:nvPicPr>
          <p:cNvPr id="1026" name="Picture 2" descr="BIOPIC">
            <a:extLst>
              <a:ext uri="{FF2B5EF4-FFF2-40B4-BE49-F238E27FC236}">
                <a16:creationId xmlns:a16="http://schemas.microsoft.com/office/drawing/2014/main" id="{1B4294D9-95FB-3348-B0BC-81CB1F415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28864" y="2072289"/>
            <a:ext cx="4757935" cy="335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793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A47A9-4E09-1D4D-AE35-A82E79C6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Emerging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F9B578-4AAC-BA48-B84C-74E8CAAB5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36134"/>
            <a:ext cx="3669323" cy="4890030"/>
          </a:xfrm>
        </p:spPr>
        <p:txBody>
          <a:bodyPr/>
          <a:lstStyle/>
          <a:p>
            <a:pPr marL="270000" indent="-162000"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GB" spc="-1" dirty="0">
                <a:latin typeface="TeX Gyre Heros"/>
              </a:rPr>
              <a:t>“The whole is more than the sum of its parts.” – Aristotle</a:t>
            </a:r>
          </a:p>
          <a:p>
            <a:pPr marL="270000" indent="-162000">
              <a:spcBef>
                <a:spcPts val="283"/>
              </a:spcBef>
              <a:buClr>
                <a:srgbClr val="000000"/>
              </a:buClr>
              <a:buSzPct val="40000"/>
              <a:buFont typeface="Wingdings" charset="2"/>
              <a:buChar char=""/>
            </a:pPr>
            <a:endParaRPr lang="en-GB" b="1" spc="-1" dirty="0">
              <a:latin typeface="TeX Gyre Heros"/>
            </a:endParaRPr>
          </a:p>
          <a:p>
            <a:pPr marL="270000" indent="-162000">
              <a:spcBef>
                <a:spcPts val="283"/>
              </a:spcBef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GB" b="1" spc="-1" dirty="0">
                <a:latin typeface="TeX Gyre Heros"/>
              </a:rPr>
              <a:t>Bottom-up approach</a:t>
            </a:r>
            <a:r>
              <a:rPr lang="en-GB" spc="-1" dirty="0">
                <a:latin typeface="TeX Gyre Heros"/>
              </a:rPr>
              <a:t>: use knowledge </a:t>
            </a:r>
            <a:r>
              <a:rPr lang="en-GB" spc="-1">
                <a:latin typeface="TeX Gyre Heros"/>
              </a:rPr>
              <a:t>about behaviour </a:t>
            </a:r>
            <a:r>
              <a:rPr lang="en-GB" spc="-1" dirty="0">
                <a:latin typeface="TeX Gyre Heros"/>
              </a:rPr>
              <a:t>of single individuals to infer properties of the larger population or community</a:t>
            </a:r>
          </a:p>
          <a:p>
            <a:pPr marL="270000" indent="-162000">
              <a:spcBef>
                <a:spcPts val="283"/>
              </a:spcBef>
              <a:buClr>
                <a:srgbClr val="000000"/>
              </a:buClr>
              <a:buSzPct val="40000"/>
              <a:buFont typeface="Wingdings" charset="2"/>
              <a:buChar char=""/>
            </a:pPr>
            <a:endParaRPr lang="en-GB" spc="-1" dirty="0">
              <a:latin typeface="TeX Gyre Heros"/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D436088-B7D7-D74E-9FFD-727458835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1999" y="2288398"/>
            <a:ext cx="4443412" cy="3837766"/>
          </a:xfrm>
          <a:prstGeom prst="rect">
            <a:avLst/>
          </a:prstGeom>
          <a:ln w="0">
            <a:noFill/>
          </a:ln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B9000B9-F095-584A-A55B-EA0BDC11A4BF}"/>
              </a:ext>
            </a:extLst>
          </p:cNvPr>
          <p:cNvSpPr txBox="1"/>
          <p:nvPr/>
        </p:nvSpPr>
        <p:spPr>
          <a:xfrm>
            <a:off x="6436207" y="6611779"/>
            <a:ext cx="2707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Reuter, et al. (2010) Basic </a:t>
            </a:r>
            <a:r>
              <a:rPr lang="en-GB" sz="1000" spc="-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</a:t>
            </a:r>
            <a:r>
              <a:rPr lang="en-GB" sz="1000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000" spc="-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Ecol</a:t>
            </a:r>
            <a:r>
              <a:rPr lang="en-GB" sz="1000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11: 572-581.</a:t>
            </a:r>
          </a:p>
        </p:txBody>
      </p:sp>
    </p:spTree>
    <p:extLst>
      <p:ext uri="{BB962C8B-B14F-4D97-AF65-F5344CB8AC3E}">
        <p14:creationId xmlns:p14="http://schemas.microsoft.com/office/powerpoint/2010/main" val="3275601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CA47A9-4E09-1D4D-AE35-A82E79C6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Individual-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(IBM)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B9000B9-F095-584A-A55B-EA0BDC11A4BF}"/>
              </a:ext>
            </a:extLst>
          </p:cNvPr>
          <p:cNvSpPr txBox="1"/>
          <p:nvPr/>
        </p:nvSpPr>
        <p:spPr>
          <a:xfrm>
            <a:off x="6968083" y="6611779"/>
            <a:ext cx="21759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Grimm (1999) </a:t>
            </a:r>
            <a:r>
              <a:rPr lang="en-GB" sz="1000" spc="-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Ecol</a:t>
            </a:r>
            <a:r>
              <a:rPr lang="en-GB" sz="1000" spc="-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 115: 128-149.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E9230C9-8C1A-3646-AC14-49440F4EDCC4}"/>
              </a:ext>
            </a:extLst>
          </p:cNvPr>
          <p:cNvSpPr txBox="1">
            <a:spLocks/>
          </p:cNvSpPr>
          <p:nvPr/>
        </p:nvSpPr>
        <p:spPr bwMode="auto">
          <a:xfrm>
            <a:off x="457200" y="1236134"/>
            <a:ext cx="3798277" cy="4890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Individuals</a:t>
            </a:r>
            <a:r>
              <a:rPr lang="de-DE" dirty="0"/>
              <a:t>/</a:t>
            </a:r>
            <a:r>
              <a:rPr lang="de-DE" dirty="0" err="1"/>
              <a:t>agents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discrete</a:t>
            </a:r>
            <a:r>
              <a:rPr lang="de-DE" dirty="0"/>
              <a:t> </a:t>
            </a:r>
            <a:r>
              <a:rPr lang="de-DE" dirty="0" err="1"/>
              <a:t>entity</a:t>
            </a:r>
            <a:endParaRPr lang="de-DE" dirty="0"/>
          </a:p>
          <a:p>
            <a:pPr lvl="1"/>
            <a:r>
              <a:rPr lang="de-DE" dirty="0" err="1"/>
              <a:t>Characterised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at least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/</a:t>
            </a:r>
            <a:r>
              <a:rPr lang="de-DE" dirty="0" err="1"/>
              <a:t>property</a:t>
            </a:r>
            <a:r>
              <a:rPr lang="de-DE" dirty="0"/>
              <a:t> (additional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age</a:t>
            </a:r>
            <a:r>
              <a:rPr lang="de-DE" dirty="0"/>
              <a:t>)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time</a:t>
            </a:r>
          </a:p>
          <a:p>
            <a:endParaRPr lang="de-DE" dirty="0"/>
          </a:p>
          <a:p>
            <a:r>
              <a:rPr lang="de-DE" dirty="0" err="1"/>
              <a:t>Allow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individual </a:t>
            </a:r>
            <a:r>
              <a:rPr lang="de-DE" dirty="0" err="1"/>
              <a:t>variability</a:t>
            </a:r>
            <a:r>
              <a:rPr lang="de-DE" dirty="0"/>
              <a:t>,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individual </a:t>
            </a:r>
            <a:r>
              <a:rPr lang="de-DE" dirty="0" err="1"/>
              <a:t>space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, </a:t>
            </a:r>
            <a:r>
              <a:rPr lang="de-DE" dirty="0" err="1"/>
              <a:t>behaviour</a:t>
            </a:r>
            <a:r>
              <a:rPr lang="de-DE" dirty="0"/>
              <a:t> …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 err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50E25B9-E4F6-6F48-8C4C-3D581537E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314" y="1700769"/>
            <a:ext cx="4458579" cy="406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6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D46032-E4AA-B645-8C89-B63E48AF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IBM </a:t>
            </a:r>
            <a:r>
              <a:rPr lang="de-DE" dirty="0" err="1"/>
              <a:t>state</a:t>
            </a:r>
            <a:r>
              <a:rPr lang="de-DE" dirty="0"/>
              <a:t> variables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processes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3B113AC-DBF4-B542-B281-A3B4C649B6F9}"/>
              </a:ext>
            </a:extLst>
          </p:cNvPr>
          <p:cNvSpPr/>
          <p:nvPr/>
        </p:nvSpPr>
        <p:spPr>
          <a:xfrm>
            <a:off x="659159" y="2610084"/>
            <a:ext cx="6408000" cy="3096000"/>
          </a:xfrm>
          <a:prstGeom prst="rect">
            <a:avLst/>
          </a:prstGeom>
          <a:solidFill>
            <a:srgbClr val="CFE9BE"/>
          </a:solidFill>
          <a:ln w="0">
            <a:solidFill>
              <a:srgbClr val="3FAF4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242D005-EE1C-6E4E-96AD-752E5551E1A0}"/>
              </a:ext>
            </a:extLst>
          </p:cNvPr>
          <p:cNvSpPr txBox="1"/>
          <p:nvPr/>
        </p:nvSpPr>
        <p:spPr>
          <a:xfrm>
            <a:off x="1235159" y="2831844"/>
            <a:ext cx="1635840" cy="734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2000" b="1" strike="noStrike" spc="-1">
                <a:latin typeface="Calibri" panose="020F0502020204030204" pitchFamily="34" charset="0"/>
                <a:cs typeface="Calibri" panose="020F0502020204030204" pitchFamily="34" charset="0"/>
              </a:rPr>
              <a:t>Environment</a:t>
            </a:r>
            <a:endParaRPr lang="en-GB" sz="2000" b="0" strike="noStrike" spc="-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268A2C9-4DB2-BA4A-A537-06BD64904DF7}"/>
              </a:ext>
            </a:extLst>
          </p:cNvPr>
          <p:cNvPicPr/>
          <p:nvPr/>
        </p:nvPicPr>
        <p:blipFill>
          <a:blip r:embed="rId2"/>
          <a:srcRect r="49997"/>
          <a:stretch/>
        </p:blipFill>
        <p:spPr>
          <a:xfrm flipH="1">
            <a:off x="3179159" y="4626084"/>
            <a:ext cx="726840" cy="489600"/>
          </a:xfrm>
          <a:prstGeom prst="rect">
            <a:avLst/>
          </a:prstGeom>
          <a:ln w="0">
            <a:noFill/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2A9AE08-3062-4142-A4A6-977E79616D62}"/>
              </a:ext>
            </a:extLst>
          </p:cNvPr>
          <p:cNvPicPr/>
          <p:nvPr/>
        </p:nvPicPr>
        <p:blipFill>
          <a:blip r:embed="rId2"/>
          <a:srcRect l="49283"/>
          <a:stretch/>
        </p:blipFill>
        <p:spPr>
          <a:xfrm flipH="1">
            <a:off x="4025519" y="5216484"/>
            <a:ext cx="737640" cy="489600"/>
          </a:xfrm>
          <a:prstGeom prst="rect">
            <a:avLst/>
          </a:prstGeom>
          <a:ln w="0">
            <a:noFill/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9EA0EE4-7572-5A4C-AAA3-8E95FE5792AD}"/>
              </a:ext>
            </a:extLst>
          </p:cNvPr>
          <p:cNvSpPr/>
          <p:nvPr/>
        </p:nvSpPr>
        <p:spPr>
          <a:xfrm>
            <a:off x="4821838" y="3293724"/>
            <a:ext cx="4216653" cy="3357370"/>
          </a:xfrm>
          <a:prstGeom prst="ellipse">
            <a:avLst/>
          </a:prstGeom>
          <a:solidFill>
            <a:srgbClr val="F0B167">
              <a:alpha val="50000"/>
            </a:srgbClr>
          </a:solidFill>
          <a:ln w="0">
            <a:solidFill>
              <a:srgbClr val="FF8000"/>
            </a:solidFill>
            <a:custDash>
              <a:ds d="100000" sp="500000"/>
              <a:ds d="100000" sp="500000"/>
            </a:custDash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0E16A87-6960-DE4E-8D59-A053BF36B0D7}"/>
              </a:ext>
            </a:extLst>
          </p:cNvPr>
          <p:cNvSpPr txBox="1"/>
          <p:nvPr/>
        </p:nvSpPr>
        <p:spPr>
          <a:xfrm>
            <a:off x="5633999" y="4015884"/>
            <a:ext cx="1778400" cy="375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GB" b="1" strike="noStrike" spc="-1">
                <a:latin typeface="Calibri" panose="020F0502020204030204" pitchFamily="34" charset="0"/>
                <a:cs typeface="Calibri" panose="020F0502020204030204" pitchFamily="34" charset="0"/>
              </a:rPr>
              <a:t>Individual</a:t>
            </a:r>
            <a:endParaRPr lang="en-GB" b="0" strike="noStrike" spc="-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23D7DEA-A3A3-F442-90A5-F5C764A9767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008399" y="3430164"/>
            <a:ext cx="864000" cy="623520"/>
          </a:xfrm>
          <a:prstGeom prst="rect">
            <a:avLst/>
          </a:prstGeom>
          <a:ln w="0">
            <a:noFill/>
          </a:ln>
        </p:spPr>
      </p:pic>
      <p:sp>
        <p:nvSpPr>
          <p:cNvPr id="12" name="Freihandform 11">
            <a:extLst>
              <a:ext uri="{FF2B5EF4-FFF2-40B4-BE49-F238E27FC236}">
                <a16:creationId xmlns:a16="http://schemas.microsoft.com/office/drawing/2014/main" id="{4C71FD7C-C400-AE49-9953-E611628D6E81}"/>
              </a:ext>
            </a:extLst>
          </p:cNvPr>
          <p:cNvSpPr/>
          <p:nvPr/>
        </p:nvSpPr>
        <p:spPr>
          <a:xfrm rot="17871000">
            <a:off x="5021639" y="3571644"/>
            <a:ext cx="276480" cy="659160"/>
          </a:xfrm>
          <a:custGeom>
            <a:avLst/>
            <a:gdLst/>
            <a:ahLst/>
            <a:cxnLst/>
            <a:rect l="0" t="0" r="r" b="b"/>
            <a:pathLst>
              <a:path w="770" h="1834">
                <a:moveTo>
                  <a:pt x="192" y="1833"/>
                </a:moveTo>
                <a:lnTo>
                  <a:pt x="191" y="458"/>
                </a:lnTo>
                <a:lnTo>
                  <a:pt x="0" y="459"/>
                </a:lnTo>
                <a:lnTo>
                  <a:pt x="383" y="0"/>
                </a:lnTo>
                <a:lnTo>
                  <a:pt x="769" y="458"/>
                </a:lnTo>
                <a:lnTo>
                  <a:pt x="576" y="458"/>
                </a:lnTo>
                <a:lnTo>
                  <a:pt x="576" y="1832"/>
                </a:lnTo>
                <a:lnTo>
                  <a:pt x="192" y="1833"/>
                </a:lnTo>
              </a:path>
            </a:pathLst>
          </a:custGeom>
          <a:solidFill>
            <a:srgbClr val="CCCCCC"/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Freihandform 12">
            <a:extLst>
              <a:ext uri="{FF2B5EF4-FFF2-40B4-BE49-F238E27FC236}">
                <a16:creationId xmlns:a16="http://schemas.microsoft.com/office/drawing/2014/main" id="{16A0CCCA-E451-AF4D-9655-D790F6724588}"/>
              </a:ext>
            </a:extLst>
          </p:cNvPr>
          <p:cNvSpPr/>
          <p:nvPr/>
        </p:nvSpPr>
        <p:spPr>
          <a:xfrm rot="17871000">
            <a:off x="5222879" y="3327564"/>
            <a:ext cx="273240" cy="616680"/>
          </a:xfrm>
          <a:custGeom>
            <a:avLst/>
            <a:gdLst/>
            <a:ahLst/>
            <a:cxnLst/>
            <a:rect l="0" t="0" r="r" b="b"/>
            <a:pathLst>
              <a:path w="761" h="1716">
                <a:moveTo>
                  <a:pt x="189" y="0"/>
                </a:moveTo>
                <a:lnTo>
                  <a:pt x="190" y="1286"/>
                </a:lnTo>
                <a:lnTo>
                  <a:pt x="0" y="1286"/>
                </a:lnTo>
                <a:lnTo>
                  <a:pt x="381" y="1715"/>
                </a:lnTo>
                <a:lnTo>
                  <a:pt x="760" y="1286"/>
                </a:lnTo>
                <a:lnTo>
                  <a:pt x="570" y="1287"/>
                </a:lnTo>
                <a:lnTo>
                  <a:pt x="569" y="0"/>
                </a:lnTo>
                <a:lnTo>
                  <a:pt x="189" y="0"/>
                </a:lnTo>
              </a:path>
            </a:pathLst>
          </a:custGeom>
          <a:solidFill>
            <a:srgbClr val="666666"/>
          </a:solidFill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1311A86-03FE-854C-9975-230415DBA946}"/>
              </a:ext>
            </a:extLst>
          </p:cNvPr>
          <p:cNvPicPr/>
          <p:nvPr/>
        </p:nvPicPr>
        <p:blipFill>
          <a:blip r:embed="rId2"/>
          <a:srcRect r="49997"/>
          <a:stretch/>
        </p:blipFill>
        <p:spPr>
          <a:xfrm flipH="1">
            <a:off x="5483159" y="2768484"/>
            <a:ext cx="726840" cy="489600"/>
          </a:xfrm>
          <a:prstGeom prst="rect">
            <a:avLst/>
          </a:prstGeom>
          <a:ln w="0">
            <a:noFill/>
          </a:ln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8C48FB4-DC38-6F46-96AF-0D1B54CDB45E}"/>
              </a:ext>
            </a:extLst>
          </p:cNvPr>
          <p:cNvPicPr/>
          <p:nvPr/>
        </p:nvPicPr>
        <p:blipFill>
          <a:blip r:embed="rId2"/>
          <a:srcRect l="49283"/>
          <a:stretch/>
        </p:blipFill>
        <p:spPr>
          <a:xfrm flipH="1">
            <a:off x="677519" y="4950084"/>
            <a:ext cx="737640" cy="489600"/>
          </a:xfrm>
          <a:prstGeom prst="rect">
            <a:avLst/>
          </a:prstGeom>
          <a:ln w="0">
            <a:noFill/>
          </a:ln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E7C87162-4363-B546-A026-90F890DD0EB5}"/>
              </a:ext>
            </a:extLst>
          </p:cNvPr>
          <p:cNvPicPr/>
          <p:nvPr/>
        </p:nvPicPr>
        <p:blipFill>
          <a:blip r:embed="rId2"/>
          <a:srcRect r="49997"/>
          <a:stretch/>
        </p:blipFill>
        <p:spPr>
          <a:xfrm flipH="1">
            <a:off x="1883159" y="5130084"/>
            <a:ext cx="726840" cy="489600"/>
          </a:xfrm>
          <a:prstGeom prst="rect">
            <a:avLst/>
          </a:prstGeom>
          <a:ln w="0">
            <a:noFill/>
          </a:ln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29EC36CC-BABF-F64B-8F67-05280DCE8C3E}"/>
              </a:ext>
            </a:extLst>
          </p:cNvPr>
          <p:cNvPicPr/>
          <p:nvPr/>
        </p:nvPicPr>
        <p:blipFill>
          <a:blip r:embed="rId2"/>
          <a:srcRect l="49283"/>
          <a:stretch/>
        </p:blipFill>
        <p:spPr>
          <a:xfrm flipH="1">
            <a:off x="3521519" y="2754084"/>
            <a:ext cx="737640" cy="489600"/>
          </a:xfrm>
          <a:prstGeom prst="rect">
            <a:avLst/>
          </a:prstGeom>
          <a:ln w="0">
            <a:noFill/>
          </a:ln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D2326B53-0684-9D4A-9289-07A43D15B1B2}"/>
              </a:ext>
            </a:extLst>
          </p:cNvPr>
          <p:cNvSpPr txBox="1"/>
          <p:nvPr/>
        </p:nvSpPr>
        <p:spPr>
          <a:xfrm>
            <a:off x="731159" y="3294084"/>
            <a:ext cx="3959640" cy="144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Space is represented as a regular 2D grid, where each cell is characterised by: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Habitat suitability index / Carrying capacity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Land cover proportions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Strength of abiotic drivers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796B4DA-8B47-C041-9C57-3487AEA52D76}"/>
              </a:ext>
            </a:extLst>
          </p:cNvPr>
          <p:cNvSpPr txBox="1"/>
          <p:nvPr/>
        </p:nvSpPr>
        <p:spPr>
          <a:xfrm>
            <a:off x="4438799" y="2141724"/>
            <a:ext cx="1635840" cy="412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2000" b="1" strike="noStrike" spc="-1">
                <a:latin typeface="Calibri" panose="020F0502020204030204" pitchFamily="34" charset="0"/>
                <a:cs typeface="Calibri" panose="020F0502020204030204" pitchFamily="34" charset="0"/>
              </a:rPr>
              <a:t>Population</a:t>
            </a:r>
            <a:endParaRPr lang="en-GB" sz="2000" b="0" strike="noStrike" spc="-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19C0244-6EEC-D447-8EF6-DB0DE803AEB1}"/>
              </a:ext>
            </a:extLst>
          </p:cNvPr>
          <p:cNvSpPr txBox="1"/>
          <p:nvPr/>
        </p:nvSpPr>
        <p:spPr>
          <a:xfrm>
            <a:off x="4280218" y="3986683"/>
            <a:ext cx="1079280" cy="526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Density-dependence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1AD9563-AD52-D74C-A844-C039B6558428}"/>
              </a:ext>
            </a:extLst>
          </p:cNvPr>
          <p:cNvSpPr txBox="1"/>
          <p:nvPr/>
        </p:nvSpPr>
        <p:spPr>
          <a:xfrm>
            <a:off x="5879519" y="1997724"/>
            <a:ext cx="2699280" cy="526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Growth rate, demographic structure, range dynamics, ...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D12E025-2A0A-1445-B656-E9BE9D0065BE}"/>
              </a:ext>
            </a:extLst>
          </p:cNvPr>
          <p:cNvSpPr txBox="1"/>
          <p:nvPr/>
        </p:nvSpPr>
        <p:spPr>
          <a:xfrm>
            <a:off x="4894198" y="4602403"/>
            <a:ext cx="398820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b="1" dirty="0"/>
              <a:t>State</a:t>
            </a:r>
            <a:r>
              <a:rPr lang="de-DE" sz="1400" dirty="0"/>
              <a:t>: </a:t>
            </a:r>
            <a:r>
              <a:rPr lang="de-DE" sz="1400" dirty="0" err="1"/>
              <a:t>sex</a:t>
            </a:r>
            <a:r>
              <a:rPr lang="de-DE" sz="1400" dirty="0"/>
              <a:t>, </a:t>
            </a:r>
            <a:r>
              <a:rPr lang="de-DE" sz="1400" dirty="0" err="1"/>
              <a:t>age</a:t>
            </a:r>
            <a:r>
              <a:rPr lang="de-DE" sz="1400" dirty="0"/>
              <a:t>/</a:t>
            </a:r>
            <a:r>
              <a:rPr lang="de-DE" sz="1400" dirty="0" err="1"/>
              <a:t>stage</a:t>
            </a:r>
            <a:r>
              <a:rPr lang="de-DE" sz="1400" dirty="0"/>
              <a:t>, </a:t>
            </a:r>
            <a:r>
              <a:rPr lang="de-DE" sz="1400" dirty="0" err="1"/>
              <a:t>position</a:t>
            </a:r>
            <a:r>
              <a:rPr lang="de-DE" sz="1400" dirty="0"/>
              <a:t>, </a:t>
            </a:r>
            <a:r>
              <a:rPr lang="de-DE" sz="1400" dirty="0" err="1"/>
              <a:t>traits</a:t>
            </a:r>
            <a:r>
              <a:rPr lang="de-DE" sz="1400" dirty="0"/>
              <a:t>, genes, etc.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vary</a:t>
            </a:r>
            <a:r>
              <a:rPr lang="de-DE" sz="1400" dirty="0"/>
              <a:t> </a:t>
            </a:r>
            <a:r>
              <a:rPr lang="de-DE" sz="1400" dirty="0" err="1"/>
              <a:t>among</a:t>
            </a:r>
            <a:r>
              <a:rPr lang="de-DE" sz="1400" dirty="0"/>
              <a:t> </a:t>
            </a:r>
            <a:r>
              <a:rPr lang="de-DE" sz="1400" dirty="0" err="1"/>
              <a:t>individuals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/</a:t>
            </a:r>
            <a:r>
              <a:rPr lang="de-DE" sz="1400" dirty="0" err="1"/>
              <a:t>or</a:t>
            </a:r>
            <a:r>
              <a:rPr lang="de-DE" sz="1400" dirty="0"/>
              <a:t> </a:t>
            </a:r>
            <a:r>
              <a:rPr lang="de-DE" sz="1400" dirty="0" err="1"/>
              <a:t>across</a:t>
            </a:r>
            <a:r>
              <a:rPr lang="de-DE" sz="1400" dirty="0"/>
              <a:t>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b="1" dirty="0" err="1"/>
              <a:t>Behaviour</a:t>
            </a:r>
            <a:r>
              <a:rPr lang="de-DE" sz="1400" b="1" dirty="0"/>
              <a:t>/</a:t>
            </a:r>
            <a:r>
              <a:rPr lang="de-DE" sz="1400" b="1" dirty="0" err="1"/>
              <a:t>Processes</a:t>
            </a:r>
            <a:r>
              <a:rPr lang="de-DE" sz="1400" dirty="0"/>
              <a:t>: </a:t>
            </a:r>
            <a:r>
              <a:rPr lang="de-DE" sz="1400" dirty="0" err="1"/>
              <a:t>reproduction</a:t>
            </a:r>
            <a:r>
              <a:rPr lang="de-DE" sz="1400" dirty="0"/>
              <a:t>, </a:t>
            </a:r>
            <a:r>
              <a:rPr lang="de-DE" sz="1400" dirty="0" err="1"/>
              <a:t>aging</a:t>
            </a:r>
            <a:r>
              <a:rPr lang="de-DE" sz="1400" dirty="0"/>
              <a:t>, </a:t>
            </a:r>
            <a:r>
              <a:rPr lang="de-DE" sz="1400" dirty="0" err="1"/>
              <a:t>maturing</a:t>
            </a:r>
            <a:r>
              <a:rPr lang="de-DE" sz="1400" dirty="0"/>
              <a:t>/</a:t>
            </a:r>
            <a:r>
              <a:rPr lang="de-DE" sz="1400" dirty="0" err="1"/>
              <a:t>developing</a:t>
            </a:r>
            <a:r>
              <a:rPr lang="de-DE" sz="1400" dirty="0"/>
              <a:t>, </a:t>
            </a:r>
            <a:r>
              <a:rPr lang="de-DE" sz="1400" dirty="0" err="1"/>
              <a:t>dispersal</a:t>
            </a:r>
            <a:r>
              <a:rPr lang="de-DE" sz="1400" dirty="0"/>
              <a:t>, </a:t>
            </a:r>
            <a:r>
              <a:rPr lang="de-DE" sz="1400" dirty="0" err="1"/>
              <a:t>mortality</a:t>
            </a:r>
            <a:r>
              <a:rPr lang="de-DE" sz="1400" dirty="0"/>
              <a:t>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dependent</a:t>
            </a:r>
            <a:r>
              <a:rPr lang="de-DE" sz="1400" dirty="0"/>
              <a:t> on </a:t>
            </a:r>
            <a:r>
              <a:rPr lang="de-DE" sz="1400" dirty="0" err="1"/>
              <a:t>current</a:t>
            </a:r>
            <a:r>
              <a:rPr lang="de-DE" sz="1400" dirty="0"/>
              <a:t> </a:t>
            </a:r>
            <a:r>
              <a:rPr lang="de-DE" sz="1400" dirty="0" err="1"/>
              <a:t>state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</a:t>
            </a:r>
            <a:r>
              <a:rPr lang="de-DE" sz="1400" dirty="0" err="1"/>
              <a:t>environment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59883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0B29B-F872-2B46-A1CF-35193749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260CBB-6ECD-934F-9921-42A02BE0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Simulating</a:t>
            </a:r>
            <a:r>
              <a:rPr lang="de-DE" dirty="0"/>
              <a:t>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8F4DE1AF-152D-4246-B3DA-8F29E78C56D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788" t="24607" r="48415" b="34186"/>
          <a:stretch/>
        </p:blipFill>
        <p:spPr bwMode="auto">
          <a:xfrm>
            <a:off x="100605" y="3045938"/>
            <a:ext cx="6788803" cy="3605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pic>
        <p:nvPicPr>
          <p:cNvPr id="5" name="Bild 9">
            <a:extLst>
              <a:ext uri="{FF2B5EF4-FFF2-40B4-BE49-F238E27FC236}">
                <a16:creationId xmlns:a16="http://schemas.microsoft.com/office/drawing/2014/main" id="{CC797F7D-2B33-654A-B735-721B989317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9408" y="3246296"/>
            <a:ext cx="1080000" cy="1039091"/>
          </a:xfrm>
          <a:prstGeom prst="rect">
            <a:avLst/>
          </a:prstGeom>
        </p:spPr>
      </p:pic>
      <p:pic>
        <p:nvPicPr>
          <p:cNvPr id="6" name="Bild 10">
            <a:extLst>
              <a:ext uri="{FF2B5EF4-FFF2-40B4-BE49-F238E27FC236}">
                <a16:creationId xmlns:a16="http://schemas.microsoft.com/office/drawing/2014/main" id="{A8FCDB11-A823-5C4E-B7D9-FE4A7CB5E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17" y="2831458"/>
            <a:ext cx="1556964" cy="1077294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FF408EB-006C-4245-B206-D58E27435651}"/>
              </a:ext>
            </a:extLst>
          </p:cNvPr>
          <p:cNvCxnSpPr>
            <a:cxnSpLocks/>
          </p:cNvCxnSpPr>
          <p:nvPr/>
        </p:nvCxnSpPr>
        <p:spPr>
          <a:xfrm>
            <a:off x="2329322" y="2976932"/>
            <a:ext cx="794201" cy="734610"/>
          </a:xfrm>
          <a:prstGeom prst="straightConnector1">
            <a:avLst/>
          </a:prstGeom>
          <a:ln w="38100">
            <a:solidFill>
              <a:schemeClr val="accent3"/>
            </a:solidFill>
            <a:prstDash val="solid"/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11F97135-F658-A447-ABAE-0243E616E3FF}"/>
              </a:ext>
            </a:extLst>
          </p:cNvPr>
          <p:cNvSpPr txBox="1"/>
          <p:nvPr/>
        </p:nvSpPr>
        <p:spPr>
          <a:xfrm>
            <a:off x="6349427" y="4959916"/>
            <a:ext cx="2933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Landscape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patch</a:t>
            </a:r>
            <a:r>
              <a:rPr lang="de-DE" dirty="0"/>
              <a:t>-matrix </a:t>
            </a:r>
            <a:r>
              <a:rPr lang="de-DE" dirty="0" err="1"/>
              <a:t>landscapes</a:t>
            </a:r>
            <a:r>
              <a:rPr lang="de-DE" dirty="0"/>
              <a:t>, 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different </a:t>
            </a:r>
            <a:r>
              <a:rPr lang="de-DE" dirty="0" err="1"/>
              <a:t>quality</a:t>
            </a:r>
            <a:r>
              <a:rPr lang="de-DE" dirty="0"/>
              <a:t>,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grid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different </a:t>
            </a:r>
            <a:r>
              <a:rPr lang="de-DE" dirty="0" err="1"/>
              <a:t>quality</a:t>
            </a:r>
            <a:endParaRPr lang="de-DE" dirty="0"/>
          </a:p>
        </p:txBody>
      </p:sp>
      <p:sp>
        <p:nvSpPr>
          <p:cNvPr id="11" name="Freihandform 10">
            <a:extLst>
              <a:ext uri="{FF2B5EF4-FFF2-40B4-BE49-F238E27FC236}">
                <a16:creationId xmlns:a16="http://schemas.microsoft.com/office/drawing/2014/main" id="{51A38ECA-B5BB-4C44-9196-E359DBBE46C2}"/>
              </a:ext>
            </a:extLst>
          </p:cNvPr>
          <p:cNvSpPr/>
          <p:nvPr/>
        </p:nvSpPr>
        <p:spPr>
          <a:xfrm>
            <a:off x="3738363" y="3157829"/>
            <a:ext cx="879231" cy="1107425"/>
          </a:xfrm>
          <a:custGeom>
            <a:avLst/>
            <a:gdLst>
              <a:gd name="connsiteX0" fmla="*/ 0 w 879231"/>
              <a:gd name="connsiteY0" fmla="*/ 333702 h 1107425"/>
              <a:gd name="connsiteX1" fmla="*/ 363416 w 879231"/>
              <a:gd name="connsiteY1" fmla="*/ 5456 h 1107425"/>
              <a:gd name="connsiteX2" fmla="*/ 644770 w 879231"/>
              <a:gd name="connsiteY2" fmla="*/ 204748 h 1107425"/>
              <a:gd name="connsiteX3" fmla="*/ 879231 w 879231"/>
              <a:gd name="connsiteY3" fmla="*/ 1107425 h 1107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231" h="1107425">
                <a:moveTo>
                  <a:pt x="0" y="333702"/>
                </a:moveTo>
                <a:cubicBezTo>
                  <a:pt x="127977" y="180325"/>
                  <a:pt x="255954" y="26948"/>
                  <a:pt x="363416" y="5456"/>
                </a:cubicBezTo>
                <a:cubicBezTo>
                  <a:pt x="470878" y="-16036"/>
                  <a:pt x="558801" y="21087"/>
                  <a:pt x="644770" y="204748"/>
                </a:cubicBezTo>
                <a:cubicBezTo>
                  <a:pt x="730739" y="388409"/>
                  <a:pt x="804985" y="747917"/>
                  <a:pt x="879231" y="1107425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ash"/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8A0A978-7B02-4F48-8F6C-CD10395BAD2A}"/>
              </a:ext>
            </a:extLst>
          </p:cNvPr>
          <p:cNvSpPr txBox="1"/>
          <p:nvPr/>
        </p:nvSpPr>
        <p:spPr>
          <a:xfrm>
            <a:off x="4286807" y="2253959"/>
            <a:ext cx="2933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Dispersal</a:t>
            </a:r>
            <a:r>
              <a:rPr lang="de-DE" dirty="0"/>
              <a:t> </a:t>
            </a:r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dispersal</a:t>
            </a:r>
            <a:r>
              <a:rPr lang="de-DE" dirty="0"/>
              <a:t> </a:t>
            </a:r>
            <a:r>
              <a:rPr lang="de-DE" dirty="0" err="1"/>
              <a:t>kernel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simulator</a:t>
            </a:r>
            <a:endParaRPr lang="de-DE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BB474FA5-24BA-C84E-BDD8-FE29BC029A53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617595" y="5616904"/>
            <a:ext cx="1731832" cy="8167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5B381AC6-D8CA-E040-A3AD-89123D7B94E3}"/>
              </a:ext>
            </a:extLst>
          </p:cNvPr>
          <p:cNvSpPr txBox="1"/>
          <p:nvPr/>
        </p:nvSpPr>
        <p:spPr>
          <a:xfrm>
            <a:off x="253005" y="1797245"/>
            <a:ext cx="2933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r>
              <a:rPr lang="de-DE" dirty="0"/>
              <a:t> </a:t>
            </a:r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e.g.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growth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E3145FB-2D1B-1040-AEAB-86C1BDCBC40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59038" y="1756290"/>
            <a:ext cx="1459197" cy="149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5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0B29B-F872-2B46-A1CF-35193749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 –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260CBB-6ECD-934F-9921-42A02BE0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Option 1: Non-</a:t>
            </a:r>
            <a:r>
              <a:rPr lang="de-DE" dirty="0" err="1"/>
              <a:t>overlapping</a:t>
            </a:r>
            <a:r>
              <a:rPr lang="de-DE" dirty="0"/>
              <a:t> </a:t>
            </a:r>
            <a:r>
              <a:rPr lang="de-DE" dirty="0" err="1"/>
              <a:t>generations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stage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lvl="1"/>
            <a:r>
              <a:rPr lang="de-DE" dirty="0" err="1"/>
              <a:t>Discrete</a:t>
            </a:r>
            <a:r>
              <a:rPr lang="de-DE" dirty="0"/>
              <a:t> </a:t>
            </a:r>
            <a:r>
              <a:rPr lang="de-DE" dirty="0" err="1"/>
              <a:t>generations</a:t>
            </a:r>
            <a:endParaRPr lang="de-DE" dirty="0"/>
          </a:p>
          <a:p>
            <a:pPr lvl="1"/>
            <a:r>
              <a:rPr lang="de-DE" dirty="0"/>
              <a:t>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life</a:t>
            </a:r>
            <a:r>
              <a:rPr lang="de-DE" dirty="0"/>
              <a:t> </a:t>
            </a:r>
            <a:r>
              <a:rPr lang="de-DE" dirty="0" err="1"/>
              <a:t>cycle</a:t>
            </a:r>
            <a:r>
              <a:rPr lang="de-DE" dirty="0"/>
              <a:t>: </a:t>
            </a:r>
            <a:r>
              <a:rPr lang="de-DE" dirty="0" err="1"/>
              <a:t>reproduction</a:t>
            </a:r>
            <a:r>
              <a:rPr lang="de-DE" dirty="0"/>
              <a:t>, </a:t>
            </a:r>
            <a:r>
              <a:rPr lang="de-DE" dirty="0" err="1"/>
              <a:t>death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adults</a:t>
            </a:r>
            <a:r>
              <a:rPr lang="de-DE" dirty="0"/>
              <a:t>, </a:t>
            </a:r>
            <a:r>
              <a:rPr lang="de-DE" dirty="0" err="1"/>
              <a:t>offspring</a:t>
            </a:r>
            <a:r>
              <a:rPr lang="de-DE" dirty="0"/>
              <a:t> </a:t>
            </a:r>
            <a:r>
              <a:rPr lang="de-DE" dirty="0" err="1"/>
              <a:t>dispersal</a:t>
            </a:r>
            <a:endParaRPr lang="de-DE" dirty="0"/>
          </a:p>
          <a:p>
            <a:pPr lvl="1"/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discrete</a:t>
            </a:r>
            <a:r>
              <a:rPr lang="de-DE" dirty="0"/>
              <a:t> form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logistic</a:t>
            </a:r>
            <a:r>
              <a:rPr lang="de-DE" dirty="0"/>
              <a:t> </a:t>
            </a:r>
            <a:r>
              <a:rPr lang="de-DE" dirty="0" err="1"/>
              <a:t>growth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 err="1"/>
              <a:t>Important</a:t>
            </a:r>
            <a:r>
              <a:rPr lang="de-DE" dirty="0"/>
              <a:t>: individual-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formulation</a:t>
            </a:r>
            <a:r>
              <a:rPr lang="de-DE" dirty="0"/>
              <a:t>, </a:t>
            </a:r>
            <a:r>
              <a:rPr lang="de-DE" dirty="0" err="1"/>
              <a:t>meaning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offspring</a:t>
            </a:r>
            <a:r>
              <a:rPr lang="de-DE" dirty="0"/>
              <a:t> </a:t>
            </a:r>
            <a:r>
              <a:rPr lang="de-DE" dirty="0" err="1"/>
              <a:t>produced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adult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drawn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BE5D834-8D59-4241-885C-9973CD445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888" y="3571245"/>
            <a:ext cx="32385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5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0B29B-F872-2B46-A1CF-35193749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 –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260CBB-6ECD-934F-9921-42A02BE0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Option 2: </a:t>
            </a:r>
            <a:r>
              <a:rPr lang="de-DE" dirty="0" err="1"/>
              <a:t>overlapping</a:t>
            </a:r>
            <a:r>
              <a:rPr lang="de-DE" dirty="0"/>
              <a:t> </a:t>
            </a:r>
            <a:r>
              <a:rPr lang="de-DE" dirty="0" err="1"/>
              <a:t>generations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stage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lvl="1"/>
            <a:r>
              <a:rPr lang="de-DE" dirty="0"/>
              <a:t>Parameters </a:t>
            </a:r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matrices</a:t>
            </a:r>
            <a:r>
              <a:rPr lang="de-DE" dirty="0"/>
              <a:t> (but </a:t>
            </a:r>
            <a:r>
              <a:rPr lang="de-DE" dirty="0" err="1"/>
              <a:t>applied</a:t>
            </a:r>
            <a:r>
              <a:rPr lang="de-DE" dirty="0"/>
              <a:t> </a:t>
            </a:r>
            <a:r>
              <a:rPr lang="de-DE" dirty="0" err="1"/>
              <a:t>stochastically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Transition </a:t>
            </a:r>
            <a:r>
              <a:rPr lang="de-DE" dirty="0" err="1"/>
              <a:t>matrices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>
                <a:sym typeface="Wingdings" pitchFamily="2" charset="2"/>
              </a:rPr>
              <a:t>age-structured</a:t>
            </a:r>
            <a:r>
              <a:rPr lang="de-DE" dirty="0">
                <a:sym typeface="Wingdings" pitchFamily="2" charset="2"/>
              </a:rPr>
              <a:t> (Leslie </a:t>
            </a:r>
            <a:r>
              <a:rPr lang="de-DE" dirty="0" err="1">
                <a:sym typeface="Wingdings" pitchFamily="2" charset="2"/>
              </a:rPr>
              <a:t>matrix</a:t>
            </a:r>
            <a:r>
              <a:rPr lang="de-DE" dirty="0">
                <a:sym typeface="Wingdings" pitchFamily="2" charset="2"/>
              </a:rPr>
              <a:t>) </a:t>
            </a:r>
            <a:r>
              <a:rPr lang="de-DE" dirty="0" err="1">
                <a:sym typeface="Wingdings" pitchFamily="2" charset="2"/>
              </a:rPr>
              <a:t>or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stage-structured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>
                <a:sym typeface="Wingdings" pitchFamily="2" charset="2"/>
              </a:rPr>
              <a:t>Lefkovitch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matrix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54EA5B-558B-6242-A4D4-6987AB6FD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91" y="3997532"/>
            <a:ext cx="4316109" cy="246634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9A1A3CE-7FF2-B744-9A58-14F5C0D0F968}"/>
              </a:ext>
            </a:extLst>
          </p:cNvPr>
          <p:cNvSpPr txBox="1"/>
          <p:nvPr/>
        </p:nvSpPr>
        <p:spPr>
          <a:xfrm>
            <a:off x="0" y="6611779"/>
            <a:ext cx="18261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>
                <a:solidFill>
                  <a:srgbClr val="7F7F7F"/>
                </a:solidFill>
                <a:latin typeface="Calibri"/>
                <a:cs typeface="Calibri"/>
              </a:rPr>
              <a:t>With</a:t>
            </a:r>
            <a:r>
              <a:rPr lang="de-DE" sz="1000" dirty="0">
                <a:solidFill>
                  <a:srgbClr val="7F7F7F"/>
                </a:solidFill>
                <a:latin typeface="Calibri"/>
                <a:cs typeface="Calibri"/>
              </a:rPr>
              <a:t> (2019) Oxford Univ. Press.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204263D-770E-9740-8FF0-D508F09FDE6C}"/>
              </a:ext>
            </a:extLst>
          </p:cNvPr>
          <p:cNvSpPr txBox="1"/>
          <p:nvPr/>
        </p:nvSpPr>
        <p:spPr>
          <a:xfrm>
            <a:off x="457200" y="3464308"/>
            <a:ext cx="2207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Life-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cycle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DE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graph</a:t>
            </a: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017D7D2-DBEE-B243-ABA2-4110C3A09D5E}"/>
              </a:ext>
            </a:extLst>
          </p:cNvPr>
          <p:cNvGrpSpPr/>
          <p:nvPr/>
        </p:nvGrpSpPr>
        <p:grpSpPr>
          <a:xfrm>
            <a:off x="4940600" y="3603067"/>
            <a:ext cx="4203400" cy="3139321"/>
            <a:chOff x="4577185" y="3319890"/>
            <a:chExt cx="4203400" cy="313932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71A1D1A-C60D-644B-AD02-DCBF886C13AF}"/>
                </a:ext>
              </a:extLst>
            </p:cNvPr>
            <p:cNvSpPr/>
            <p:nvPr/>
          </p:nvSpPr>
          <p:spPr>
            <a:xfrm>
              <a:off x="4601985" y="4479082"/>
              <a:ext cx="252000" cy="25200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9C2BA8F-8DCF-794C-A686-3239D0DCDB26}"/>
                </a:ext>
              </a:extLst>
            </p:cNvPr>
            <p:cNvSpPr/>
            <p:nvPr/>
          </p:nvSpPr>
          <p:spPr>
            <a:xfrm>
              <a:off x="4601986" y="3941169"/>
              <a:ext cx="252000" cy="25200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4041333-EAB5-074A-B93C-9A800CA18496}"/>
                </a:ext>
              </a:extLst>
            </p:cNvPr>
            <p:cNvSpPr/>
            <p:nvPr/>
          </p:nvSpPr>
          <p:spPr>
            <a:xfrm>
              <a:off x="4601985" y="3659816"/>
              <a:ext cx="252000" cy="25200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88C0A6E0-67DB-184D-B14B-B03CE2B33713}"/>
                </a:ext>
              </a:extLst>
            </p:cNvPr>
            <p:cNvSpPr txBox="1"/>
            <p:nvPr/>
          </p:nvSpPr>
          <p:spPr>
            <a:xfrm>
              <a:off x="4577185" y="3319890"/>
              <a:ext cx="42034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Stages:</a:t>
              </a:r>
            </a:p>
            <a:p>
              <a:pPr marL="342900" indent="-342900">
                <a:buAutoNum type="arabicPlain"/>
              </a:pP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Juveniles / first-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year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birds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do not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breed</a:t>
              </a:r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342900" indent="-342900">
                <a:buAutoNum type="arabicPlain"/>
              </a:pP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Second-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year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birds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are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inexperienced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breeders</a:t>
              </a:r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342900" indent="-342900">
                <a:buAutoNum type="arabicPlain"/>
              </a:pP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Mature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adults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are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experience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breeders</a:t>
              </a:r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Transition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rates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:</a:t>
              </a:r>
            </a:p>
            <a:p>
              <a:r>
                <a:rPr lang="de-DE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</a:t>
              </a:r>
              <a:r>
                <a:rPr lang="de-DE" i="1" baseline="-25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i,1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	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Fecundity</a:t>
              </a:r>
              <a:endParaRPr lang="de-DE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r>
                <a:rPr lang="de-DE" i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</a:t>
              </a:r>
              <a:r>
                <a:rPr lang="de-DE" i="1" baseline="-250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i,j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	Development rate (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transition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to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next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	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stage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)</a:t>
              </a:r>
            </a:p>
            <a:p>
              <a:r>
                <a:rPr lang="de-DE" i="1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</a:t>
              </a:r>
              <a:r>
                <a:rPr lang="de-DE" i="1" baseline="-25000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i,i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	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Survival</a:t>
              </a:r>
              <a:r>
                <a:rPr lang="de-DE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de-DE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probability</a:t>
              </a:r>
              <a:endParaRPr lang="de-DE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38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0B29B-F872-2B46-A1CF-35193749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RangeShiftR</a:t>
            </a:r>
            <a:r>
              <a:rPr lang="de-DE" dirty="0"/>
              <a:t> – </a:t>
            </a: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260CBB-6ECD-934F-9921-42A02BE0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Option 2: </a:t>
            </a:r>
            <a:r>
              <a:rPr lang="de-DE" dirty="0" err="1"/>
              <a:t>overlapping</a:t>
            </a:r>
            <a:r>
              <a:rPr lang="de-DE" dirty="0"/>
              <a:t> </a:t>
            </a:r>
            <a:r>
              <a:rPr lang="de-DE" dirty="0" err="1"/>
              <a:t>generations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stage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lvl="1"/>
            <a:r>
              <a:rPr lang="de-DE" dirty="0"/>
              <a:t>Parameters </a:t>
            </a:r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classical</a:t>
            </a:r>
            <a:r>
              <a:rPr lang="de-DE" dirty="0"/>
              <a:t> </a:t>
            </a:r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matrices</a:t>
            </a:r>
            <a:r>
              <a:rPr lang="de-DE" dirty="0"/>
              <a:t> (but </a:t>
            </a:r>
            <a:r>
              <a:rPr lang="de-DE" dirty="0" err="1"/>
              <a:t>applied</a:t>
            </a:r>
            <a:r>
              <a:rPr lang="de-DE" dirty="0"/>
              <a:t> </a:t>
            </a:r>
            <a:r>
              <a:rPr lang="de-DE" dirty="0" err="1"/>
              <a:t>stochastically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Transition </a:t>
            </a:r>
            <a:r>
              <a:rPr lang="de-DE" dirty="0" err="1"/>
              <a:t>matrices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>
                <a:sym typeface="Wingdings" pitchFamily="2" charset="2"/>
              </a:rPr>
              <a:t>age-structured</a:t>
            </a:r>
            <a:r>
              <a:rPr lang="de-DE" dirty="0">
                <a:sym typeface="Wingdings" pitchFamily="2" charset="2"/>
              </a:rPr>
              <a:t> (Leslie </a:t>
            </a:r>
            <a:r>
              <a:rPr lang="de-DE" dirty="0" err="1">
                <a:sym typeface="Wingdings" pitchFamily="2" charset="2"/>
              </a:rPr>
              <a:t>matrix</a:t>
            </a:r>
            <a:r>
              <a:rPr lang="de-DE" dirty="0">
                <a:sym typeface="Wingdings" pitchFamily="2" charset="2"/>
              </a:rPr>
              <a:t>) </a:t>
            </a:r>
            <a:r>
              <a:rPr lang="de-DE" dirty="0" err="1">
                <a:sym typeface="Wingdings" pitchFamily="2" charset="2"/>
              </a:rPr>
              <a:t>or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stage-structured</a:t>
            </a:r>
            <a:r>
              <a:rPr lang="de-DE" dirty="0">
                <a:sym typeface="Wingdings" pitchFamily="2" charset="2"/>
              </a:rPr>
              <a:t> (</a:t>
            </a:r>
            <a:r>
              <a:rPr lang="de-DE" dirty="0" err="1">
                <a:sym typeface="Wingdings" pitchFamily="2" charset="2"/>
              </a:rPr>
              <a:t>Lefkovitch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matrix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2583DB80-1C2E-0F49-83A5-D1BF531E2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91" y="3997532"/>
            <a:ext cx="4316109" cy="246634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4A8633DE-8BFE-3645-82BA-7A1D0F1ADD44}"/>
              </a:ext>
            </a:extLst>
          </p:cNvPr>
          <p:cNvSpPr txBox="1"/>
          <p:nvPr/>
        </p:nvSpPr>
        <p:spPr>
          <a:xfrm>
            <a:off x="0" y="6611779"/>
            <a:ext cx="18261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>
                <a:solidFill>
                  <a:srgbClr val="7F7F7F"/>
                </a:solidFill>
                <a:latin typeface="Calibri"/>
                <a:cs typeface="Calibri"/>
              </a:rPr>
              <a:t>With</a:t>
            </a:r>
            <a:r>
              <a:rPr lang="de-DE" sz="1000" dirty="0">
                <a:solidFill>
                  <a:srgbClr val="7F7F7F"/>
                </a:solidFill>
                <a:latin typeface="Calibri"/>
                <a:cs typeface="Calibri"/>
              </a:rPr>
              <a:t> (2019) Oxford Univ. Press.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59DD5B13-5BDE-2E4D-A692-C99DA7D5A257}"/>
              </a:ext>
            </a:extLst>
          </p:cNvPr>
          <p:cNvSpPr txBox="1"/>
          <p:nvPr/>
        </p:nvSpPr>
        <p:spPr>
          <a:xfrm>
            <a:off x="457200" y="3464308"/>
            <a:ext cx="2207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Life-</a:t>
            </a:r>
            <a:r>
              <a:rPr lang="de-DE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cycle</a:t>
            </a:r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graph</a:t>
            </a:r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53824FC-5D43-D248-B809-DDB6266A1839}"/>
              </a:ext>
            </a:extLst>
          </p:cNvPr>
          <p:cNvSpPr txBox="1"/>
          <p:nvPr/>
        </p:nvSpPr>
        <p:spPr>
          <a:xfrm>
            <a:off x="4962713" y="3476111"/>
            <a:ext cx="38892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de-DE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Lefkovitch</a:t>
            </a:r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Transition </a:t>
            </a:r>
            <a:r>
              <a:rPr lang="de-DE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matrix</a:t>
            </a:r>
            <a:r>
              <a:rPr lang="de-DE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D18657A-3667-9D44-8E65-BF800EE32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5928" y="4222260"/>
            <a:ext cx="2770200" cy="1436400"/>
          </a:xfrm>
          <a:prstGeom prst="rect">
            <a:avLst/>
          </a:prstGeom>
        </p:spPr>
      </p:pic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A3D72C10-C378-AB4F-9C5C-5B51253BF637}"/>
              </a:ext>
            </a:extLst>
          </p:cNvPr>
          <p:cNvSpPr/>
          <p:nvPr/>
        </p:nvSpPr>
        <p:spPr>
          <a:xfrm>
            <a:off x="6787661" y="4372706"/>
            <a:ext cx="1230923" cy="360000"/>
          </a:xfrm>
          <a:prstGeom prst="roundRect">
            <a:avLst>
              <a:gd name="adj" fmla="val 50000"/>
            </a:avLst>
          </a:prstGeom>
          <a:noFill/>
          <a:ln w="635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C18A6EB8-E03E-C247-BCDE-C403D4831B27}"/>
              </a:ext>
            </a:extLst>
          </p:cNvPr>
          <p:cNvSpPr/>
          <p:nvPr/>
        </p:nvSpPr>
        <p:spPr>
          <a:xfrm rot="2061831">
            <a:off x="6149607" y="4785718"/>
            <a:ext cx="2047536" cy="360000"/>
          </a:xfrm>
          <a:prstGeom prst="roundRect">
            <a:avLst>
              <a:gd name="adj" fmla="val 50000"/>
            </a:avLst>
          </a:prstGeom>
          <a:noFill/>
          <a:ln w="635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Abgerundetes Rechteck 20">
            <a:extLst>
              <a:ext uri="{FF2B5EF4-FFF2-40B4-BE49-F238E27FC236}">
                <a16:creationId xmlns:a16="http://schemas.microsoft.com/office/drawing/2014/main" id="{EBD7D290-68E9-D54E-9DCD-261B13ECA566}"/>
              </a:ext>
            </a:extLst>
          </p:cNvPr>
          <p:cNvSpPr/>
          <p:nvPr/>
        </p:nvSpPr>
        <p:spPr>
          <a:xfrm rot="2061831">
            <a:off x="6102197" y="4983346"/>
            <a:ext cx="1427934" cy="360000"/>
          </a:xfrm>
          <a:prstGeom prst="roundRect">
            <a:avLst>
              <a:gd name="adj" fmla="val 50000"/>
            </a:avLst>
          </a:prstGeom>
          <a:noFill/>
          <a:ln w="635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2A026E1-F0EB-9845-A252-FFD069211BC4}"/>
              </a:ext>
            </a:extLst>
          </p:cNvPr>
          <p:cNvSpPr txBox="1"/>
          <p:nvPr/>
        </p:nvSpPr>
        <p:spPr>
          <a:xfrm>
            <a:off x="7749427" y="3952316"/>
            <a:ext cx="1114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solidFill>
                  <a:schemeClr val="accent1"/>
                </a:solidFill>
              </a:rPr>
              <a:t>Fecundity</a:t>
            </a:r>
            <a:endParaRPr lang="de-DE" b="1" dirty="0">
              <a:solidFill>
                <a:schemeClr val="accent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235FFD8-5427-554E-A7EA-8F3EDEACD52E}"/>
              </a:ext>
            </a:extLst>
          </p:cNvPr>
          <p:cNvSpPr txBox="1"/>
          <p:nvPr/>
        </p:nvSpPr>
        <p:spPr>
          <a:xfrm>
            <a:off x="8029784" y="5370264"/>
            <a:ext cx="941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>
                <a:solidFill>
                  <a:schemeClr val="accent3"/>
                </a:solidFill>
              </a:rPr>
              <a:t>Survival</a:t>
            </a:r>
            <a:endParaRPr lang="de-DE" b="1" dirty="0">
              <a:solidFill>
                <a:schemeClr val="accent3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A3166F8-F188-8F46-A9F8-127EBD6E35CB}"/>
              </a:ext>
            </a:extLst>
          </p:cNvPr>
          <p:cNvSpPr txBox="1"/>
          <p:nvPr/>
        </p:nvSpPr>
        <p:spPr>
          <a:xfrm>
            <a:off x="6454624" y="5728871"/>
            <a:ext cx="14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4"/>
                </a:solidFill>
              </a:rPr>
              <a:t>Development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83113DB-23C9-2649-8F36-DD186F3B51A9}"/>
              </a:ext>
            </a:extLst>
          </p:cNvPr>
          <p:cNvSpPr/>
          <p:nvPr/>
        </p:nvSpPr>
        <p:spPr>
          <a:xfrm>
            <a:off x="3763108" y="6098203"/>
            <a:ext cx="480646" cy="365677"/>
          </a:xfrm>
          <a:prstGeom prst="ellipse">
            <a:avLst/>
          </a:prstGeom>
          <a:noFill/>
          <a:ln w="635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9DBC205-4698-E44E-9BF9-209B29FBC0C2}"/>
              </a:ext>
            </a:extLst>
          </p:cNvPr>
          <p:cNvSpPr/>
          <p:nvPr/>
        </p:nvSpPr>
        <p:spPr>
          <a:xfrm>
            <a:off x="2839381" y="5326488"/>
            <a:ext cx="480646" cy="365677"/>
          </a:xfrm>
          <a:prstGeom prst="ellipse">
            <a:avLst/>
          </a:prstGeom>
          <a:noFill/>
          <a:ln w="635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9A42D20-205E-E24B-ADCB-207F5D672A0A}"/>
              </a:ext>
            </a:extLst>
          </p:cNvPr>
          <p:cNvSpPr/>
          <p:nvPr/>
        </p:nvSpPr>
        <p:spPr>
          <a:xfrm>
            <a:off x="1167645" y="5333498"/>
            <a:ext cx="480646" cy="365677"/>
          </a:xfrm>
          <a:prstGeom prst="ellipse">
            <a:avLst/>
          </a:prstGeom>
          <a:noFill/>
          <a:ln w="635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6796626-DB7D-FE44-9366-0B1AE74F178C}"/>
              </a:ext>
            </a:extLst>
          </p:cNvPr>
          <p:cNvSpPr/>
          <p:nvPr/>
        </p:nvSpPr>
        <p:spPr>
          <a:xfrm>
            <a:off x="2077381" y="4646934"/>
            <a:ext cx="480646" cy="365677"/>
          </a:xfrm>
          <a:prstGeom prst="ellipse">
            <a:avLst/>
          </a:prstGeom>
          <a:noFill/>
          <a:ln w="635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4979732-5DA1-9D4A-B9C8-B6CB6EC0A582}"/>
              </a:ext>
            </a:extLst>
          </p:cNvPr>
          <p:cNvSpPr/>
          <p:nvPr/>
        </p:nvSpPr>
        <p:spPr>
          <a:xfrm>
            <a:off x="2904686" y="4187029"/>
            <a:ext cx="480646" cy="365677"/>
          </a:xfrm>
          <a:prstGeom prst="ellipse">
            <a:avLst/>
          </a:prstGeom>
          <a:noFill/>
          <a:ln w="635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80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theme/theme1.xml><?xml version="1.0" encoding="utf-8"?>
<a:theme xmlns:a="http://schemas.openxmlformats.org/drawingml/2006/main" name="1_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1413</Words>
  <Application>Microsoft Macintosh PowerPoint</Application>
  <PresentationFormat>Bildschirmpräsentation (4:3)</PresentationFormat>
  <Paragraphs>373</Paragraphs>
  <Slides>28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3" baseType="lpstr">
      <vt:lpstr>Arial</vt:lpstr>
      <vt:lpstr>Calibri</vt:lpstr>
      <vt:lpstr>TeX Gyre Heros</vt:lpstr>
      <vt:lpstr>Wingdings</vt:lpstr>
      <vt:lpstr>1_Office-Design</vt:lpstr>
      <vt:lpstr>Individual-based modelling in RangeShiftR</vt:lpstr>
      <vt:lpstr>Ecology is hierarchical</vt:lpstr>
      <vt:lpstr>Emerging population dynamics</vt:lpstr>
      <vt:lpstr>Individual-based models (IBM)</vt:lpstr>
      <vt:lpstr>IBM state variables and processes</vt:lpstr>
      <vt:lpstr>RangeShiftR</vt:lpstr>
      <vt:lpstr>RangeShiftR – local population dynamics</vt:lpstr>
      <vt:lpstr>RangeShiftR – local population dynamics</vt:lpstr>
      <vt:lpstr>RangeShiftR – local population dynamics</vt:lpstr>
      <vt:lpstr>Dispersal</vt:lpstr>
      <vt:lpstr>Dispersal</vt:lpstr>
      <vt:lpstr>RangeShiftR: three phases of dispersal</vt:lpstr>
      <vt:lpstr>RangeShiftR: three phases of dispersal</vt:lpstr>
      <vt:lpstr>RangeShiftR: three phases of dispersal</vt:lpstr>
      <vt:lpstr>RangeShiftR: three phases of dispersal</vt:lpstr>
      <vt:lpstr>RangeShiftR: three phases of dispersal</vt:lpstr>
      <vt:lpstr>RangeShiftR: three phases of dispersal</vt:lpstr>
      <vt:lpstr>RangeShiftR: mechanistic movement models</vt:lpstr>
      <vt:lpstr>RangeShiftR: mechanistic movement models</vt:lpstr>
      <vt:lpstr>RangeShiftR: mechanistic movement models</vt:lpstr>
      <vt:lpstr>RangeShiftR: mechanistic movement models</vt:lpstr>
      <vt:lpstr>RangeShiftR: mechanistic movement models</vt:lpstr>
      <vt:lpstr>RangeShiftR: mechanistic movement models</vt:lpstr>
      <vt:lpstr>RangeShiftR: three phases of dispersal</vt:lpstr>
      <vt:lpstr>RangeShiftR: three phases of dispersal</vt:lpstr>
      <vt:lpstr>RangeShiftR overview</vt:lpstr>
      <vt:lpstr>RangeShiftR case study</vt:lpstr>
      <vt:lpstr>Thank you for your interest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BIOPIC – Disentangling the effects of demography, dispersal and biotic interactions on population and community response to global change  </dc:title>
  <dc:creator>Damaris Zurell</dc:creator>
  <cp:lastModifiedBy>Damaris Zurell</cp:lastModifiedBy>
  <cp:revision>1661</cp:revision>
  <dcterms:created xsi:type="dcterms:W3CDTF">2017-01-05T09:45:00Z</dcterms:created>
  <dcterms:modified xsi:type="dcterms:W3CDTF">2021-11-12T13:41:25Z</dcterms:modified>
</cp:coreProperties>
</file>

<file path=docProps/thumbnail.jpeg>
</file>